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2" r:id="rId5"/>
    <p:sldId id="259" r:id="rId6"/>
    <p:sldId id="276" r:id="rId7"/>
    <p:sldId id="260" r:id="rId8"/>
    <p:sldId id="270" r:id="rId9"/>
    <p:sldId id="273" r:id="rId10"/>
    <p:sldId id="274" r:id="rId11"/>
    <p:sldId id="275" r:id="rId12"/>
    <p:sldId id="263" r:id="rId13"/>
    <p:sldId id="261" r:id="rId14"/>
    <p:sldId id="258" r:id="rId15"/>
    <p:sldId id="278" r:id="rId16"/>
    <p:sldId id="277" r:id="rId17"/>
    <p:sldId id="268" r:id="rId18"/>
    <p:sldId id="279" r:id="rId19"/>
    <p:sldId id="280" r:id="rId20"/>
    <p:sldId id="281" r:id="rId21"/>
    <p:sldId id="282" r:id="rId22"/>
    <p:sldId id="283" r:id="rId23"/>
    <p:sldId id="285" r:id="rId24"/>
    <p:sldId id="287" r:id="rId25"/>
    <p:sldId id="269" r:id="rId26"/>
    <p:sldId id="288" r:id="rId27"/>
    <p:sldId id="284" r:id="rId28"/>
    <p:sldId id="289" r:id="rId29"/>
    <p:sldId id="290" r:id="rId30"/>
    <p:sldId id="291" r:id="rId31"/>
    <p:sldId id="293" r:id="rId32"/>
    <p:sldId id="294" r:id="rId33"/>
    <p:sldId id="266" r:id="rId34"/>
    <p:sldId id="296" r:id="rId35"/>
    <p:sldId id="297" r:id="rId36"/>
    <p:sldId id="298" r:id="rId37"/>
    <p:sldId id="29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43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CS" smtClean="0"/>
              <a:t>Kliknite i uredite stil podnaslova mastera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A715-CE93-4323-8AC5-256ED460996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4CC8-9971-46FC-9DFC-19ADD9949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84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A715-CE93-4323-8AC5-256ED460996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4CC8-9971-46FC-9DFC-19ADD9949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A715-CE93-4323-8AC5-256ED460996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4CC8-9971-46FC-9DFC-19ADD9949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9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A715-CE93-4323-8AC5-256ED460996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4CC8-9971-46FC-9DFC-19ADD9949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7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A715-CE93-4323-8AC5-256ED460996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4CC8-9971-46FC-9DFC-19ADD9949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1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A715-CE93-4323-8AC5-256ED460996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4CC8-9971-46FC-9DFC-19ADD9949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1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A715-CE93-4323-8AC5-256ED460996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4CC8-9971-46FC-9DFC-19ADD9949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9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A715-CE93-4323-8AC5-256ED460996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4CC8-9971-46FC-9DFC-19ADD9949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A715-CE93-4323-8AC5-256ED460996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4CC8-9971-46FC-9DFC-19ADD9949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5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A715-CE93-4323-8AC5-256ED460996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4CC8-9971-46FC-9DFC-19ADD9949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14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A715-CE93-4323-8AC5-256ED460996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4CC8-9971-46FC-9DFC-19ADD9949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2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7A715-CE93-4323-8AC5-256ED460996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4CC8-9971-46FC-9DFC-19ADD9949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9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72097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latin typeface="+mn-lt"/>
              </a:rPr>
              <a:t>Знање о прошлости је добра лекција за будућност</a:t>
            </a:r>
            <a:endParaRPr lang="en-US" dirty="0">
              <a:latin typeface="+mn-lt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950953"/>
            <a:ext cx="9144000" cy="1655762"/>
          </a:xfrm>
        </p:spPr>
        <p:txBody>
          <a:bodyPr>
            <a:noAutofit/>
          </a:bodyPr>
          <a:lstStyle/>
          <a:p>
            <a:endParaRPr lang="sr-Cyrl-RS" sz="2800" dirty="0" smtClean="0"/>
          </a:p>
          <a:p>
            <a:endParaRPr lang="sr-Cyrl-RS" sz="2800" dirty="0"/>
          </a:p>
          <a:p>
            <a:endParaRPr lang="sr-Cyrl-RS" sz="2800" dirty="0" smtClean="0"/>
          </a:p>
          <a:p>
            <a:r>
              <a:rPr lang="sr-Cyrl-RS" sz="2800" err="1" smtClean="0"/>
              <a:t>доц</a:t>
            </a:r>
            <a:r>
              <a:rPr lang="sr-Cyrl-RS" sz="2800" smtClean="0"/>
              <a:t>.</a:t>
            </a:r>
            <a:r>
              <a:rPr lang="sr-Latn-RS" sz="2800" smtClean="0"/>
              <a:t> </a:t>
            </a:r>
            <a:r>
              <a:rPr lang="sr-Cyrl-RS" sz="2800" smtClean="0"/>
              <a:t>прим.</a:t>
            </a:r>
            <a:r>
              <a:rPr lang="sr-Latn-RS" sz="2800" smtClean="0"/>
              <a:t> </a:t>
            </a:r>
            <a:r>
              <a:rPr lang="sr-Cyrl-RS" sz="2800" smtClean="0"/>
              <a:t>др </a:t>
            </a:r>
            <a:r>
              <a:rPr lang="sr-Cyrl-RS" sz="2800" dirty="0" smtClean="0"/>
              <a:t>Драган Милојевић</a:t>
            </a:r>
            <a:endParaRPr lang="en-US" sz="2800" dirty="0"/>
          </a:p>
        </p:txBody>
      </p:sp>
      <p:pic>
        <p:nvPicPr>
          <p:cNvPr id="5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00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660270"/>
            <a:ext cx="8229600" cy="1143000"/>
          </a:xfrm>
        </p:spPr>
        <p:txBody>
          <a:bodyPr>
            <a:noAutofit/>
          </a:bodyPr>
          <a:lstStyle/>
          <a:p>
            <a:r>
              <a:rPr lang="sr-Cyrl-RS" sz="3000" dirty="0">
                <a:latin typeface="+mn-lt"/>
              </a:rPr>
              <a:t>Предвидео</a:t>
            </a:r>
            <a:r>
              <a:rPr lang="vi-VN" sz="3000" dirty="0">
                <a:latin typeface="+mn-lt"/>
              </a:rPr>
              <a:t> </a:t>
            </a:r>
            <a:r>
              <a:rPr lang="sr-Cyrl-RS" sz="3000" dirty="0">
                <a:latin typeface="+mn-lt"/>
              </a:rPr>
              <a:t>је</a:t>
            </a:r>
            <a:r>
              <a:rPr lang="vi-VN" sz="3000" dirty="0">
                <a:latin typeface="+mn-lt"/>
              </a:rPr>
              <a:t> </a:t>
            </a:r>
            <a:r>
              <a:rPr lang="sr-Cyrl-RS" sz="3000" dirty="0">
                <a:latin typeface="+mn-lt"/>
              </a:rPr>
              <a:t>данашње</a:t>
            </a:r>
            <a:r>
              <a:rPr lang="vi-VN" sz="3000" dirty="0">
                <a:latin typeface="+mn-lt"/>
              </a:rPr>
              <a:t> </a:t>
            </a:r>
            <a:r>
              <a:rPr lang="sr-Cyrl-RS" sz="3000" dirty="0">
                <a:latin typeface="+mn-lt"/>
              </a:rPr>
              <a:t>паметне</a:t>
            </a:r>
            <a:r>
              <a:rPr lang="vi-VN" sz="3000" dirty="0">
                <a:latin typeface="+mn-lt"/>
              </a:rPr>
              <a:t> </a:t>
            </a:r>
            <a:r>
              <a:rPr lang="sr-Cyrl-RS" sz="3000" dirty="0">
                <a:latin typeface="+mn-lt"/>
              </a:rPr>
              <a:t>телефоне</a:t>
            </a:r>
            <a:r>
              <a:rPr lang="vi-VN" sz="3000" dirty="0">
                <a:latin typeface="+mn-lt"/>
              </a:rPr>
              <a:t>, </a:t>
            </a:r>
            <a:r>
              <a:rPr lang="sr-Cyrl-RS" sz="3000" dirty="0">
                <a:latin typeface="+mn-lt"/>
              </a:rPr>
              <a:t>и</a:t>
            </a:r>
            <a:r>
              <a:rPr lang="vi-VN" sz="3000" dirty="0">
                <a:latin typeface="+mn-lt"/>
              </a:rPr>
              <a:t> </a:t>
            </a:r>
            <a:r>
              <a:rPr lang="sr-Cyrl-RS" sz="3000" dirty="0">
                <a:latin typeface="+mn-lt"/>
              </a:rPr>
              <a:t>то</a:t>
            </a:r>
            <a:r>
              <a:rPr lang="vi-VN" sz="3000" dirty="0">
                <a:latin typeface="+mn-lt"/>
              </a:rPr>
              <a:t> 1909. </a:t>
            </a:r>
            <a:r>
              <a:rPr lang="sr-Cyrl-RS" sz="3000" dirty="0">
                <a:latin typeface="+mn-lt"/>
              </a:rPr>
              <a:t>године</a:t>
            </a:r>
            <a:r>
              <a:rPr lang="vi-VN" sz="3000" dirty="0">
                <a:latin typeface="+mn-lt"/>
              </a:rPr>
              <a:t>!</a:t>
            </a:r>
            <a:br>
              <a:rPr lang="vi-VN" sz="3000" dirty="0">
                <a:latin typeface="+mn-lt"/>
              </a:rPr>
            </a:br>
            <a:endParaRPr lang="en-US" sz="3000" dirty="0">
              <a:latin typeface="+mn-lt"/>
            </a:endParaRPr>
          </a:p>
        </p:txBody>
      </p:sp>
      <p:pic>
        <p:nvPicPr>
          <p:cNvPr id="3074" name="Picture 2" descr="C:\Users\User\Desktop\Medicinska fizika predavanje(2)\nikola-tesla-electric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05001"/>
            <a:ext cx="6444425" cy="4277487"/>
          </a:xfrm>
          <a:prstGeom prst="rect">
            <a:avLst/>
          </a:prstGeom>
          <a:noFill/>
        </p:spPr>
      </p:pic>
      <p:pic>
        <p:nvPicPr>
          <p:cNvPr id="3075" name="Picture 3" descr="C:\Users\User\Desktop\Medicinska fizika predavanje(2)\download (5).jpg"/>
          <p:cNvPicPr>
            <a:picLocks noChangeAspect="1" noChangeArrowheads="1"/>
          </p:cNvPicPr>
          <p:nvPr/>
        </p:nvPicPr>
        <p:blipFill>
          <a:blip r:embed="rId3"/>
          <a:srcRect r="2778"/>
          <a:stretch>
            <a:fillRect/>
          </a:stretch>
        </p:blipFill>
        <p:spPr bwMode="auto">
          <a:xfrm>
            <a:off x="8001000" y="2590800"/>
            <a:ext cx="2667000" cy="2743200"/>
          </a:xfrm>
          <a:prstGeom prst="rect">
            <a:avLst/>
          </a:prstGeom>
          <a:noFill/>
        </p:spPr>
      </p:pic>
      <p:pic>
        <p:nvPicPr>
          <p:cNvPr id="6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62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7892" y="533400"/>
            <a:ext cx="7772400" cy="1143000"/>
          </a:xfrm>
        </p:spPr>
        <p:txBody>
          <a:bodyPr>
            <a:noAutofit/>
          </a:bodyPr>
          <a:lstStyle/>
          <a:p>
            <a:r>
              <a:rPr lang="sr-Cyrl-RS" sz="2400" dirty="0" err="1" smtClean="0">
                <a:latin typeface="+mn-lt"/>
              </a:rPr>
              <a:t>Тајмс</a:t>
            </a:r>
            <a:r>
              <a:rPr lang="pl-PL" sz="2400" dirty="0" smtClean="0">
                <a:latin typeface="+mn-lt"/>
              </a:rPr>
              <a:t> </a:t>
            </a:r>
            <a:r>
              <a:rPr lang="sr-Cyrl-RS" sz="2400" dirty="0">
                <a:latin typeface="+mn-lt"/>
              </a:rPr>
              <a:t>је</a:t>
            </a:r>
            <a:r>
              <a:rPr lang="pl-PL" sz="2400" dirty="0">
                <a:latin typeface="+mn-lt"/>
              </a:rPr>
              <a:t> </a:t>
            </a:r>
            <a:r>
              <a:rPr lang="sr-Cyrl-RS" sz="2400" dirty="0">
                <a:latin typeface="+mn-lt"/>
              </a:rPr>
              <a:t>проценио</a:t>
            </a:r>
            <a:r>
              <a:rPr lang="pl-PL" sz="2400" dirty="0">
                <a:latin typeface="+mn-lt"/>
              </a:rPr>
              <a:t> </a:t>
            </a:r>
            <a:r>
              <a:rPr lang="sr-Cyrl-RS" sz="2400" dirty="0">
                <a:latin typeface="+mn-lt"/>
              </a:rPr>
              <a:t>да</a:t>
            </a:r>
            <a:r>
              <a:rPr lang="pl-PL" sz="2400" dirty="0">
                <a:latin typeface="+mn-lt"/>
              </a:rPr>
              <a:t> </a:t>
            </a:r>
            <a:r>
              <a:rPr lang="sr-Cyrl-RS" sz="2400" dirty="0">
                <a:latin typeface="+mn-lt"/>
              </a:rPr>
              <a:t>је</a:t>
            </a:r>
            <a:r>
              <a:rPr lang="pl-PL" sz="2400" dirty="0">
                <a:latin typeface="+mn-lt"/>
              </a:rPr>
              <a:t> </a:t>
            </a:r>
            <a:r>
              <a:rPr lang="sr-Cyrl-RS" sz="2400" dirty="0">
                <a:latin typeface="+mn-lt"/>
              </a:rPr>
              <a:t>И</a:t>
            </a:r>
            <a:r>
              <a:rPr lang="pl-PL" sz="2400" dirty="0">
                <a:latin typeface="+mn-lt"/>
              </a:rPr>
              <a:t>Q </a:t>
            </a:r>
            <a:r>
              <a:rPr lang="sr-Cyrl-RS" sz="2400" dirty="0">
                <a:latin typeface="+mn-lt"/>
              </a:rPr>
              <a:t>српског</a:t>
            </a:r>
            <a:r>
              <a:rPr lang="pl-PL" sz="2400" dirty="0">
                <a:latin typeface="+mn-lt"/>
              </a:rPr>
              <a:t> </a:t>
            </a:r>
            <a:r>
              <a:rPr lang="sr-Cyrl-RS" sz="2400" dirty="0">
                <a:latin typeface="+mn-lt"/>
              </a:rPr>
              <a:t>генија</a:t>
            </a:r>
            <a:r>
              <a:rPr lang="pl-PL" sz="2400" dirty="0">
                <a:latin typeface="+mn-lt"/>
              </a:rPr>
              <a:t> </a:t>
            </a:r>
            <a:r>
              <a:rPr lang="sr-Cyrl-RS" sz="2400" dirty="0">
                <a:latin typeface="+mn-lt"/>
              </a:rPr>
              <a:t>могао</a:t>
            </a:r>
            <a:r>
              <a:rPr lang="pl-PL" sz="2400" dirty="0">
                <a:latin typeface="+mn-lt"/>
              </a:rPr>
              <a:t> </a:t>
            </a:r>
            <a:r>
              <a:rPr lang="sr-Cyrl-RS" sz="2400" dirty="0">
                <a:latin typeface="+mn-lt"/>
              </a:rPr>
              <a:t>да</a:t>
            </a:r>
            <a:r>
              <a:rPr lang="pl-PL" sz="2400" dirty="0">
                <a:latin typeface="+mn-lt"/>
              </a:rPr>
              <a:t> </a:t>
            </a:r>
            <a:r>
              <a:rPr lang="sr-Cyrl-RS" sz="2400" dirty="0">
                <a:latin typeface="+mn-lt"/>
              </a:rPr>
              <a:t>буде</a:t>
            </a:r>
            <a:r>
              <a:rPr lang="pl-PL" sz="2400" dirty="0">
                <a:latin typeface="+mn-lt"/>
              </a:rPr>
              <a:t> </a:t>
            </a:r>
            <a:r>
              <a:rPr lang="sr-Cyrl-RS" sz="2400" dirty="0">
                <a:latin typeface="+mn-lt"/>
              </a:rPr>
              <a:t>у</a:t>
            </a:r>
            <a:r>
              <a:rPr lang="pl-PL" sz="2400" dirty="0">
                <a:latin typeface="+mn-lt"/>
              </a:rPr>
              <a:t> </a:t>
            </a:r>
            <a:r>
              <a:rPr lang="sr-Cyrl-RS" sz="2400" dirty="0">
                <a:latin typeface="+mn-lt"/>
              </a:rPr>
              <a:t>распону</a:t>
            </a:r>
            <a:r>
              <a:rPr lang="pl-PL" sz="2400" dirty="0">
                <a:latin typeface="+mn-lt"/>
              </a:rPr>
              <a:t> </a:t>
            </a:r>
            <a:r>
              <a:rPr lang="sr-Cyrl-RS" sz="2400" dirty="0">
                <a:latin typeface="+mn-lt"/>
              </a:rPr>
              <a:t>од</a:t>
            </a:r>
            <a:r>
              <a:rPr lang="pl-PL" sz="2400" dirty="0">
                <a:latin typeface="+mn-lt"/>
              </a:rPr>
              <a:t> 160 </a:t>
            </a:r>
            <a:r>
              <a:rPr lang="sr-Cyrl-RS" sz="2400" dirty="0">
                <a:latin typeface="+mn-lt"/>
              </a:rPr>
              <a:t>до</a:t>
            </a:r>
            <a:r>
              <a:rPr lang="pl-PL" sz="2400" dirty="0">
                <a:latin typeface="+mn-lt"/>
              </a:rPr>
              <a:t> </a:t>
            </a:r>
            <a:r>
              <a:rPr lang="sr-Cyrl-RS" sz="2400" dirty="0">
                <a:latin typeface="+mn-lt"/>
              </a:rPr>
              <a:t>максималних</a:t>
            </a:r>
            <a:r>
              <a:rPr lang="pl-PL" sz="2400" dirty="0">
                <a:latin typeface="+mn-lt"/>
              </a:rPr>
              <a:t> 310.</a:t>
            </a:r>
            <a:r>
              <a:rPr lang="pl-PL" sz="4800" b="0" dirty="0" smtClean="0">
                <a:latin typeface="+mn-lt"/>
              </a:rPr>
              <a:t/>
            </a:r>
            <a:br>
              <a:rPr lang="pl-PL" sz="4800" b="0" dirty="0" smtClean="0">
                <a:latin typeface="+mn-lt"/>
              </a:rPr>
            </a:br>
            <a:r>
              <a:rPr lang="pl-PL" sz="4800" dirty="0" smtClean="0">
                <a:latin typeface="+mn-lt"/>
              </a:rPr>
              <a:t/>
            </a:r>
            <a:br>
              <a:rPr lang="pl-PL" sz="4800" dirty="0" smtClean="0">
                <a:latin typeface="+mn-lt"/>
              </a:rPr>
            </a:br>
            <a:endParaRPr lang="en-US" sz="4800" dirty="0">
              <a:latin typeface="+mn-lt"/>
            </a:endParaRPr>
          </a:p>
        </p:txBody>
      </p:sp>
      <p:pic>
        <p:nvPicPr>
          <p:cNvPr id="4098" name="Picture 2" descr="C:\Users\User\Desktop\Medicinska fizika predavanje(2)\3e54a7dd-resize-781x0x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078" y="1098931"/>
            <a:ext cx="5366657" cy="42053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9990" y="5348370"/>
            <a:ext cx="95093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sr-Cyrl-RS" sz="2400" b="1" dirty="0"/>
              <a:t>Имао</a:t>
            </a:r>
            <a:r>
              <a:rPr lang="en-US" sz="2400" b="1" dirty="0"/>
              <a:t> </a:t>
            </a:r>
            <a:r>
              <a:rPr lang="sr-Cyrl-RS" sz="2400" b="1" dirty="0"/>
              <a:t>је</a:t>
            </a:r>
            <a:r>
              <a:rPr lang="en-US" sz="2400" b="1" dirty="0"/>
              <a:t> </a:t>
            </a:r>
            <a:r>
              <a:rPr lang="sr-Cyrl-RS" sz="2400" b="1" dirty="0"/>
              <a:t>фотографско</a:t>
            </a:r>
            <a:r>
              <a:rPr lang="en-US" sz="2400" b="1" dirty="0"/>
              <a:t> </a:t>
            </a:r>
            <a:r>
              <a:rPr lang="sr-Cyrl-RS" sz="2400" b="1" dirty="0"/>
              <a:t>памћење</a:t>
            </a:r>
            <a:r>
              <a:rPr lang="en-US" sz="2400" b="1" dirty="0"/>
              <a:t>.</a:t>
            </a:r>
          </a:p>
          <a:p>
            <a:pPr fontAlgn="t"/>
            <a:r>
              <a:rPr lang="sr-Cyrl-RS" sz="2400" dirty="0"/>
              <a:t>Тесла</a:t>
            </a:r>
            <a:r>
              <a:rPr lang="en-US" sz="2400" dirty="0"/>
              <a:t> </a:t>
            </a:r>
            <a:r>
              <a:rPr lang="sr-Cyrl-RS" sz="2400" dirty="0"/>
              <a:t>је</a:t>
            </a:r>
            <a:r>
              <a:rPr lang="en-US" sz="2400" dirty="0"/>
              <a:t> </a:t>
            </a:r>
            <a:r>
              <a:rPr lang="sr-Cyrl-RS" sz="2400" dirty="0"/>
              <a:t>имао</a:t>
            </a:r>
            <a:r>
              <a:rPr lang="en-US" sz="2400" dirty="0"/>
              <a:t> </a:t>
            </a:r>
            <a:r>
              <a:rPr lang="sr-Cyrl-RS" sz="2400" dirty="0"/>
              <a:t>способност</a:t>
            </a:r>
            <a:r>
              <a:rPr lang="en-US" sz="2400" dirty="0"/>
              <a:t> </a:t>
            </a:r>
            <a:r>
              <a:rPr lang="sr-Cyrl-RS" sz="2400" dirty="0"/>
              <a:t>да</a:t>
            </a:r>
            <a:r>
              <a:rPr lang="en-US" sz="2400" dirty="0"/>
              <a:t> </a:t>
            </a:r>
            <a:r>
              <a:rPr lang="sr-Cyrl-RS" sz="2400" dirty="0"/>
              <a:t>чита</a:t>
            </a:r>
            <a:r>
              <a:rPr lang="en-US" sz="2400" dirty="0"/>
              <a:t> </a:t>
            </a:r>
            <a:r>
              <a:rPr lang="sr-Cyrl-RS" sz="2400" dirty="0"/>
              <a:t>књиге</a:t>
            </a:r>
            <a:r>
              <a:rPr lang="en-US" sz="2400" dirty="0"/>
              <a:t> </a:t>
            </a:r>
            <a:r>
              <a:rPr lang="sr-Cyrl-RS" sz="2400" dirty="0"/>
              <a:t>или</a:t>
            </a:r>
            <a:r>
              <a:rPr lang="en-US" sz="2400" dirty="0"/>
              <a:t> </a:t>
            </a:r>
            <a:r>
              <a:rPr lang="sr-Cyrl-RS" sz="2400" dirty="0"/>
              <a:t>часописе</a:t>
            </a:r>
            <a:r>
              <a:rPr lang="en-US" sz="2400" dirty="0"/>
              <a:t> </a:t>
            </a:r>
            <a:r>
              <a:rPr lang="sr-Cyrl-RS" sz="2400" dirty="0"/>
              <a:t>и</a:t>
            </a:r>
            <a:r>
              <a:rPr lang="en-US" sz="2400" dirty="0"/>
              <a:t> </a:t>
            </a:r>
            <a:r>
              <a:rPr lang="sr-Cyrl-RS" sz="2400" dirty="0"/>
              <a:t>да</a:t>
            </a:r>
            <a:r>
              <a:rPr lang="en-US" sz="2400" dirty="0"/>
              <a:t> </a:t>
            </a:r>
            <a:r>
              <a:rPr lang="sr-Cyrl-RS" sz="2400" dirty="0"/>
              <a:t>их</a:t>
            </a:r>
            <a:r>
              <a:rPr lang="en-US" sz="2400" dirty="0"/>
              <a:t> </a:t>
            </a:r>
            <a:r>
              <a:rPr lang="sr-Cyrl-RS" sz="2400" dirty="0"/>
              <a:t>истовремено</a:t>
            </a:r>
            <a:r>
              <a:rPr lang="en-US" sz="2400" dirty="0"/>
              <a:t> </a:t>
            </a:r>
            <a:r>
              <a:rPr lang="sr-Cyrl-RS" sz="2400" dirty="0"/>
              <a:t>упамти</a:t>
            </a:r>
            <a:r>
              <a:rPr lang="en-US" sz="2400" dirty="0"/>
              <a:t>.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7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3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Image result for Михајло Пуп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Image result for Михајло Пуп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03270"/>
            <a:ext cx="550545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Čuvar mesta za sadržaj 2"/>
          <p:cNvSpPr txBox="1">
            <a:spLocks/>
          </p:cNvSpPr>
          <p:nvPr/>
        </p:nvSpPr>
        <p:spPr>
          <a:xfrm>
            <a:off x="6537158" y="2158499"/>
            <a:ext cx="51334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Недавно је рађено једно велико истраживање у Србији. На једно од питања:</a:t>
            </a:r>
          </a:p>
          <a:p>
            <a:pPr marL="0" indent="0">
              <a:buNone/>
            </a:pPr>
            <a:r>
              <a:rPr lang="sr-Cyrl-RS" dirty="0" smtClean="0"/>
              <a:t>- “Кажите нам ког нашег научника познајете“ - сваки испитаник је одговорио „Теслу“, а сваки пети „Пупина“.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5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633664" y="495589"/>
            <a:ext cx="7367336" cy="2624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 smtClean="0"/>
              <a:t>И данас </a:t>
            </a:r>
            <a:r>
              <a:rPr lang="sr-Latn-RS" dirty="0" smtClean="0"/>
              <a:t>o</a:t>
            </a:r>
            <a:r>
              <a:rPr lang="sr-Cyrl-RS" dirty="0" err="1" smtClean="0"/>
              <a:t>пажање</a:t>
            </a:r>
            <a:r>
              <a:rPr lang="sr-Cyrl-RS" dirty="0" smtClean="0"/>
              <a:t> и свесност о значају и делу Тесле и Пупина остало је потпуно различито. Цео Балкан је оправдано испуњен Теслиним споменицима, као и школама и улицама са његовим именом. Аеродром у Београду носи његово име.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Image result for аеродром никола тесл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86" y="2961008"/>
            <a:ext cx="6692295" cy="376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споменик никола тес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925431"/>
            <a:ext cx="3493902" cy="473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46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>
                <a:latin typeface="+mn-lt"/>
              </a:rPr>
              <a:t>Учићемо и од </a:t>
            </a:r>
            <a:r>
              <a:rPr lang="sr-Cyrl-RS" smtClean="0">
                <a:latin typeface="+mn-lt"/>
              </a:rPr>
              <a:t>Михајла Пупина,</a:t>
            </a:r>
            <a:br>
              <a:rPr lang="sr-Cyrl-RS" smtClean="0">
                <a:latin typeface="+mn-lt"/>
              </a:rPr>
            </a:br>
            <a:r>
              <a:rPr lang="sr-Cyrl-RS" smtClean="0">
                <a:latin typeface="+mn-lt"/>
              </a:rPr>
              <a:t>родољуба</a:t>
            </a:r>
            <a:r>
              <a:rPr lang="sr-Cyrl-RS" dirty="0" smtClean="0">
                <a:latin typeface="+mn-lt"/>
              </a:rPr>
              <a:t>, генија</a:t>
            </a:r>
            <a:r>
              <a:rPr lang="sr-Cyrl-RS" smtClean="0">
                <a:latin typeface="+mn-lt"/>
              </a:rPr>
              <a:t>, дипломате</a:t>
            </a:r>
            <a:endParaRPr lang="en-US" dirty="0">
              <a:latin typeface="+mn-lt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21106" y="2018133"/>
            <a:ext cx="7206916" cy="4351338"/>
          </a:xfrm>
        </p:spPr>
        <p:txBody>
          <a:bodyPr>
            <a:normAutofit lnSpcReduction="10000"/>
          </a:bodyPr>
          <a:lstStyle/>
          <a:p>
            <a:r>
              <a:rPr lang="sr-Cyrl-RS" sz="2400" dirty="0" smtClean="0"/>
              <a:t>Владика Николај Велимировић пише: Упознао сам много великих људи, али и једну громаду од човека, једну стену која се звала Михајло Пупин.</a:t>
            </a:r>
          </a:p>
          <a:p>
            <a:endParaRPr lang="sr-Cyrl-RS" sz="2400" dirty="0" smtClean="0"/>
          </a:p>
          <a:p>
            <a:r>
              <a:rPr lang="sr-Cyrl-RS" sz="2400" dirty="0" smtClean="0"/>
              <a:t>На рубу књиге из које је учио у Кембриџу записао је: „Прећи пет страница дневно“.</a:t>
            </a:r>
          </a:p>
          <a:p>
            <a:endParaRPr lang="sr-Cyrl-RS" sz="2400" dirty="0" smtClean="0"/>
          </a:p>
          <a:p>
            <a:r>
              <a:rPr lang="sr-Cyrl-RS" sz="2400" b="1" dirty="0" smtClean="0"/>
              <a:t>Али највећа и најзначајнија  његова лекција,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која даје најбоље резултате и производи енормно задовољство код ствараоца, је рад за опште добро свих људи</a:t>
            </a:r>
            <a:r>
              <a:rPr lang="sr-Latn-RS" sz="2400" b="1" dirty="0" smtClean="0"/>
              <a:t>, </a:t>
            </a:r>
            <a:r>
              <a:rPr lang="sr-Cyrl-RS" sz="2400" b="1" dirty="0" smtClean="0"/>
              <a:t>рад на помоћи бе</a:t>
            </a:r>
            <a:r>
              <a:rPr lang="sr-Latn-RS" sz="2400" b="1" dirty="0" smtClean="0"/>
              <a:t>с</a:t>
            </a:r>
            <a:r>
              <a:rPr lang="sr-Cyrl-RS" sz="2400" b="1" dirty="0" smtClean="0"/>
              <a:t>помоћним и рад за добробит других људи!!!</a:t>
            </a:r>
            <a:endParaRPr lang="en-US" sz="2400" b="1" dirty="0"/>
          </a:p>
        </p:txBody>
      </p:sp>
      <p:pic>
        <p:nvPicPr>
          <p:cNvPr id="4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Михајло Пуп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097" y="2189163"/>
            <a:ext cx="417620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9456" y="520440"/>
            <a:ext cx="8153400" cy="2266302"/>
          </a:xfrm>
        </p:spPr>
        <p:txBody>
          <a:bodyPr>
            <a:noAutofit/>
          </a:bodyPr>
          <a:lstStyle/>
          <a:p>
            <a:r>
              <a:rPr lang="sr-Cyrl-RS" sz="2200" dirty="0"/>
              <a:t>Пуно име: </a:t>
            </a:r>
            <a:r>
              <a:rPr lang="sr-Cyrl-RS" sz="2200" b="1" dirty="0"/>
              <a:t>Михајло Идворски Пупин</a:t>
            </a:r>
          </a:p>
          <a:p>
            <a:r>
              <a:rPr lang="sr-Cyrl-RS" sz="2200" dirty="0"/>
              <a:t>Датум рођења: 9. октобар 1854.</a:t>
            </a:r>
          </a:p>
          <a:p>
            <a:r>
              <a:rPr lang="sr-Cyrl-RS" sz="2200" dirty="0"/>
              <a:t>Место рођења: Идвор, Општина Ковачица у Банату,</a:t>
            </a:r>
          </a:p>
          <a:p>
            <a:r>
              <a:rPr lang="sr-Cyrl-RS" sz="2200" dirty="0"/>
              <a:t>Датум смрти: 12. март 1935. (80 год.)</a:t>
            </a:r>
          </a:p>
          <a:p>
            <a:r>
              <a:rPr lang="sr-Cyrl-RS" sz="2200" dirty="0"/>
              <a:t>Место смрти: Њујорк, </a:t>
            </a:r>
            <a:r>
              <a:rPr lang="sr-Cyrl-RS" sz="2200" dirty="0" smtClean="0"/>
              <a:t>САД</a:t>
            </a:r>
            <a:endParaRPr lang="sr-Cyrl-RS" sz="2200" b="1" dirty="0"/>
          </a:p>
          <a:p>
            <a:endParaRPr lang="en-US" sz="2200" b="1" dirty="0"/>
          </a:p>
        </p:txBody>
      </p:sp>
      <p:pic>
        <p:nvPicPr>
          <p:cNvPr id="6146" name="Picture 2" descr="C:\Users\User\Desktop\Medicinska fizika predavanje(2)\kovacica_mapa.png"/>
          <p:cNvPicPr>
            <a:picLocks noChangeAspect="1" noChangeArrowheads="1"/>
          </p:cNvPicPr>
          <p:nvPr/>
        </p:nvPicPr>
        <p:blipFill>
          <a:blip r:embed="rId2"/>
          <a:srcRect l="13585" r="14785"/>
          <a:stretch>
            <a:fillRect/>
          </a:stretch>
        </p:blipFill>
        <p:spPr bwMode="auto">
          <a:xfrm>
            <a:off x="941614" y="3418114"/>
            <a:ext cx="4419600" cy="3221780"/>
          </a:xfrm>
          <a:prstGeom prst="rect">
            <a:avLst/>
          </a:prstGeom>
          <a:noFill/>
        </p:spPr>
      </p:pic>
      <p:pic>
        <p:nvPicPr>
          <p:cNvPr id="6147" name="Picture 3" descr="C:\Users\User\Desktop\Medicinska fizika predavanje(2)\Idvor_memorijalni_kompleks_Mihajla_Pupina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7143" y="3439689"/>
            <a:ext cx="4789714" cy="3178629"/>
          </a:xfrm>
          <a:prstGeom prst="rect">
            <a:avLst/>
          </a:prstGeom>
          <a:noFill/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339" y="520440"/>
            <a:ext cx="3083035" cy="2070359"/>
          </a:xfrm>
          <a:prstGeom prst="rect">
            <a:avLst/>
          </a:prstGeom>
        </p:spPr>
      </p:pic>
      <p:pic>
        <p:nvPicPr>
          <p:cNvPr id="7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2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061" y="-81322"/>
            <a:ext cx="5910943" cy="62157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r-Cyrl-RS" sz="2600" dirty="0" smtClean="0"/>
              <a:t>Амерички </a:t>
            </a:r>
            <a:r>
              <a:rPr lang="sr-Cyrl-RS" sz="2600" dirty="0"/>
              <a:t>проналазач српског порекла, </a:t>
            </a:r>
            <a:r>
              <a:rPr lang="sr-Cyrl-RS" sz="2600" b="1" i="1" u="sng" dirty="0"/>
              <a:t>патентирао</a:t>
            </a:r>
            <a:r>
              <a:rPr lang="en-US" sz="2600" b="1" i="1" u="sng" dirty="0"/>
              <a:t> </a:t>
            </a:r>
            <a:r>
              <a:rPr lang="sr-Cyrl-RS" sz="2600" b="1" i="1" u="sng" dirty="0"/>
              <a:t>је</a:t>
            </a:r>
            <a:r>
              <a:rPr lang="en-US" sz="2600" b="1" i="1" u="sng" dirty="0"/>
              <a:t> 34 </a:t>
            </a:r>
            <a:r>
              <a:rPr lang="sr-Cyrl-RS" sz="2600" b="1" i="1" u="sng" dirty="0"/>
              <a:t>проналаска</a:t>
            </a:r>
            <a:r>
              <a:rPr lang="sr-Cyrl-RS" sz="2600" dirty="0"/>
              <a:t>, професор на Универзитету Колумбија, почасни доктор на 18 </a:t>
            </a:r>
            <a:r>
              <a:rPr lang="sr-Latn-RS" sz="2600" dirty="0" err="1" smtClean="0"/>
              <a:t>универзитета</a:t>
            </a:r>
            <a:r>
              <a:rPr lang="sr-Cyrl-RS" sz="2600" dirty="0" smtClean="0"/>
              <a:t>, </a:t>
            </a:r>
            <a:r>
              <a:rPr lang="sr-Cyrl-RS" sz="2600" dirty="0"/>
              <a:t>члан Америчке академије наука, члан Српске краљевске академије </a:t>
            </a:r>
            <a:r>
              <a:rPr lang="sr-Cyrl-RS" sz="2600" dirty="0" smtClean="0"/>
              <a:t>(члан </a:t>
            </a:r>
            <a:r>
              <a:rPr lang="sr-Cyrl-RS" sz="2600" dirty="0"/>
              <a:t>укупно 10 академија наука), добитник  Пулицерове </a:t>
            </a:r>
            <a:r>
              <a:rPr lang="sr-Cyrl-RS" sz="2600" dirty="0" smtClean="0"/>
              <a:t>награде</a:t>
            </a:r>
            <a:r>
              <a:rPr lang="sr-Latn-RS" sz="2600" dirty="0" smtClean="0"/>
              <a:t> </a:t>
            </a:r>
            <a:r>
              <a:rPr lang="sr-Cyrl-RS" sz="2600" dirty="0" smtClean="0"/>
              <a:t>(1924</a:t>
            </a:r>
            <a:r>
              <a:rPr lang="sr-Cyrl-RS" sz="2600" dirty="0"/>
              <a:t>) за аутобиографско дело </a:t>
            </a:r>
            <a:r>
              <a:rPr lang="sr-Cyrl-RS" sz="2600" dirty="0" smtClean="0"/>
              <a:t>„Од </a:t>
            </a:r>
            <a:r>
              <a:rPr lang="sr-Cyrl-RS" sz="2600" dirty="0"/>
              <a:t>пашњака до научењака“ </a:t>
            </a:r>
            <a:r>
              <a:rPr lang="sr-Cyrl-RS" sz="2600" dirty="0" smtClean="0"/>
              <a:t>(</a:t>
            </a:r>
            <a:r>
              <a:rPr lang="sr-Latn-RS" sz="2600" dirty="0" smtClean="0"/>
              <a:t>к</a:t>
            </a:r>
            <a:r>
              <a:rPr lang="sr-Cyrl-RS" sz="2600" dirty="0" err="1" smtClean="0"/>
              <a:t>њига</a:t>
            </a:r>
            <a:r>
              <a:rPr lang="sr-Cyrl-RS" sz="2600" dirty="0" smtClean="0"/>
              <a:t> </a:t>
            </a:r>
            <a:r>
              <a:rPr lang="sr-Cyrl-RS" sz="2600" dirty="0"/>
              <a:t>која се у </a:t>
            </a:r>
            <a:r>
              <a:rPr lang="sr-Latn-RS" sz="2600" dirty="0"/>
              <a:t>a</a:t>
            </a:r>
            <a:r>
              <a:rPr lang="sr-Cyrl-RS" sz="2600" dirty="0" err="1"/>
              <a:t>меричким</a:t>
            </a:r>
            <a:r>
              <a:rPr lang="sr-Cyrl-RS" sz="2600" dirty="0"/>
              <a:t> школама изучава као обавезна лектира),</a:t>
            </a:r>
            <a:r>
              <a:rPr lang="sr-Latn-RS" sz="2600" dirty="0"/>
              <a:t> </a:t>
            </a:r>
            <a:r>
              <a:rPr lang="sr-Cyrl-RS" sz="2600" dirty="0"/>
              <a:t>почасни </a:t>
            </a:r>
            <a:r>
              <a:rPr lang="sr-Cyrl-RS" sz="2600" dirty="0" smtClean="0"/>
              <a:t>ко</a:t>
            </a:r>
            <a:r>
              <a:rPr lang="sr-Latn-RS" sz="2600" dirty="0" smtClean="0"/>
              <a:t>н</a:t>
            </a:r>
            <a:r>
              <a:rPr lang="sr-Cyrl-RS" sz="2600" dirty="0" err="1" smtClean="0"/>
              <a:t>зул</a:t>
            </a:r>
            <a:r>
              <a:rPr lang="sr-Cyrl-RS" sz="2600" dirty="0" smtClean="0"/>
              <a:t> </a:t>
            </a:r>
            <a:r>
              <a:rPr lang="sr-Cyrl-RS" sz="2600" dirty="0"/>
              <a:t>Србије у </a:t>
            </a:r>
            <a:r>
              <a:rPr lang="sr-Cyrl-RS" sz="2600" dirty="0" smtClean="0"/>
              <a:t>САД,</a:t>
            </a:r>
            <a:r>
              <a:rPr lang="sr-Latn-RS" sz="2600" dirty="0" smtClean="0"/>
              <a:t> </a:t>
            </a:r>
            <a:r>
              <a:rPr lang="sr-Cyrl-RS" sz="2600" dirty="0" smtClean="0"/>
              <a:t>на </a:t>
            </a:r>
            <a:r>
              <a:rPr lang="sr-Cyrl-RS" sz="2600" dirty="0"/>
              <a:t>хиљаде и хиљаде чланака у </a:t>
            </a:r>
            <a:r>
              <a:rPr lang="sr-Latn-RS" sz="2600" dirty="0"/>
              <a:t>a</a:t>
            </a:r>
            <a:r>
              <a:rPr lang="sr-Cyrl-RS" sz="2600" dirty="0" err="1"/>
              <a:t>меричкој</a:t>
            </a:r>
            <a:r>
              <a:rPr lang="sr-Cyrl-RS" sz="2600" dirty="0"/>
              <a:t> штампи о њему. Он је за</a:t>
            </a:r>
            <a:r>
              <a:rPr lang="sr-Latn-RS" sz="2600" dirty="0"/>
              <a:t> </a:t>
            </a:r>
            <a:r>
              <a:rPr lang="sr-Cyrl-RS" sz="2600" dirty="0"/>
              <a:t>сваког житеља Америке ПАРАДИГМА!!! </a:t>
            </a:r>
          </a:p>
          <a:p>
            <a:pPr>
              <a:lnSpc>
                <a:spcPct val="100000"/>
              </a:lnSpc>
            </a:pPr>
            <a:endParaRPr lang="sr-Cyrl-RS" sz="2600" dirty="0"/>
          </a:p>
          <a:p>
            <a:pPr>
              <a:lnSpc>
                <a:spcPct val="100000"/>
              </a:lnSpc>
            </a:pPr>
            <a:endParaRPr lang="en-US" sz="2600" dirty="0"/>
          </a:p>
        </p:txBody>
      </p:sp>
      <p:pic>
        <p:nvPicPr>
          <p:cNvPr id="7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830" y="585080"/>
            <a:ext cx="4066178" cy="577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700244" y="605"/>
            <a:ext cx="6109837" cy="6857395"/>
          </a:xfrm>
        </p:spPr>
        <p:txBody>
          <a:bodyPr>
            <a:normAutofit/>
          </a:bodyPr>
          <a:lstStyle/>
          <a:p>
            <a:endParaRPr lang="sr-Latn-RS" dirty="0" smtClean="0"/>
          </a:p>
          <a:p>
            <a:r>
              <a:rPr lang="sr-Cyrl-RS" dirty="0" err="1" smtClean="0"/>
              <a:t>Пуп</a:t>
            </a:r>
            <a:r>
              <a:rPr lang="sr-Latn-RS" dirty="0" smtClean="0"/>
              <a:t>и</a:t>
            </a:r>
            <a:r>
              <a:rPr lang="sr-Cyrl-RS" dirty="0" smtClean="0"/>
              <a:t>н о својој мајци:</a:t>
            </a:r>
          </a:p>
          <a:p>
            <a:r>
              <a:rPr lang="sr-Cyrl-RS" dirty="0" smtClean="0"/>
              <a:t>Речи мајке Олимпијаде 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Cyrl-RS" dirty="0" smtClean="0"/>
              <a:t>да је знање  светлост која 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осветљава </a:t>
            </a:r>
            <a:r>
              <a:rPr lang="sr-Cyrl-RS" dirty="0" smtClean="0"/>
              <a:t>наш пут кроз живот и води нас у живот будућности пун вечне славе, Пупин је памтио целог живота!!!</a:t>
            </a:r>
            <a:endParaRPr lang="sr-Latn-RS" dirty="0" smtClean="0"/>
          </a:p>
          <a:p>
            <a:r>
              <a:rPr lang="sr-Cyrl-RS" sz="3200" b="1" dirty="0" smtClean="0"/>
              <a:t>Устајао је кад јој име помене</a:t>
            </a:r>
            <a:r>
              <a:rPr lang="sr-Cyrl-RS" dirty="0" smtClean="0"/>
              <a:t>!!!</a:t>
            </a:r>
          </a:p>
          <a:p>
            <a:r>
              <a:rPr lang="sr-Cyrl-RS" dirty="0" smtClean="0"/>
              <a:t>Сматрао је да има три мајке: </a:t>
            </a:r>
            <a:r>
              <a:rPr lang="sr-Cyrl-RS" dirty="0" err="1" smtClean="0"/>
              <a:t>Олипијаду</a:t>
            </a:r>
            <a:r>
              <a:rPr lang="sr-Cyrl-RS" dirty="0" smtClean="0"/>
              <a:t>, која га је родила,</a:t>
            </a:r>
            <a:r>
              <a:rPr lang="sr-Latn-RS" dirty="0" smtClean="0"/>
              <a:t> </a:t>
            </a:r>
            <a:r>
              <a:rPr lang="sr-Cyrl-RS" dirty="0" smtClean="0"/>
              <a:t>као и жену, из суседног места </a:t>
            </a:r>
            <a:r>
              <a:rPr lang="sr-Cyrl-RS" dirty="0" err="1" smtClean="0"/>
              <a:t>Фаркаждина</a:t>
            </a:r>
            <a:r>
              <a:rPr lang="sr-Cyrl-RS" dirty="0" smtClean="0"/>
              <a:t>,</a:t>
            </a:r>
            <a:r>
              <a:rPr lang="sr-Latn-RS" dirty="0" smtClean="0"/>
              <a:t> </a:t>
            </a:r>
            <a:r>
              <a:rPr lang="sr-Cyrl-RS" dirty="0" smtClean="0"/>
              <a:t>која га је задојила. Обе је изузе</a:t>
            </a:r>
            <a:r>
              <a:rPr lang="sr-Latn-RS" dirty="0" smtClean="0"/>
              <a:t>т</a:t>
            </a:r>
            <a:r>
              <a:rPr lang="sr-Cyrl-RS" dirty="0" smtClean="0"/>
              <a:t>но уважавао и ценио. </a:t>
            </a:r>
            <a:r>
              <a:rPr lang="sr-Cyrl-RS" dirty="0"/>
              <a:t>И</a:t>
            </a:r>
            <a:r>
              <a:rPr lang="sr-Cyrl-RS" dirty="0" smtClean="0"/>
              <a:t> трећу  мајку коју је обожавао, била је то Србија!!! </a:t>
            </a:r>
            <a:r>
              <a:rPr lang="en-US" dirty="0"/>
              <a:t> </a:t>
            </a:r>
          </a:p>
        </p:txBody>
      </p:sp>
      <p:pic>
        <p:nvPicPr>
          <p:cNvPr id="4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Михајло Пуп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"/>
            <a:ext cx="5700245" cy="685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69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9486" y="1981201"/>
            <a:ext cx="4920343" cy="4024312"/>
          </a:xfrm>
        </p:spPr>
        <p:txBody>
          <a:bodyPr>
            <a:noAutofit/>
          </a:bodyPr>
          <a:lstStyle/>
          <a:p>
            <a:r>
              <a:rPr lang="sr-Cyrl-RS" dirty="0"/>
              <a:t>Још</a:t>
            </a:r>
            <a:r>
              <a:rPr lang="en-US" dirty="0"/>
              <a:t> </a:t>
            </a:r>
            <a:r>
              <a:rPr lang="sr-Cyrl-RS" dirty="0"/>
              <a:t>у</a:t>
            </a:r>
            <a:r>
              <a:rPr lang="en-US" dirty="0"/>
              <a:t> </a:t>
            </a:r>
            <a:r>
              <a:rPr lang="sr-Cyrl-RS" dirty="0"/>
              <a:t>јануару</a:t>
            </a:r>
            <a:r>
              <a:rPr lang="en-US" dirty="0"/>
              <a:t> 1915. </a:t>
            </a:r>
            <a:r>
              <a:rPr lang="sr-Cyrl-RS" dirty="0"/>
              <a:t>године</a:t>
            </a:r>
            <a:r>
              <a:rPr lang="en-US" dirty="0"/>
              <a:t> </a:t>
            </a:r>
            <a:r>
              <a:rPr lang="sr-Cyrl-RS" dirty="0"/>
              <a:t>Њујорк</a:t>
            </a:r>
            <a:r>
              <a:rPr lang="en-US" dirty="0"/>
              <a:t> </a:t>
            </a:r>
            <a:r>
              <a:rPr lang="sr-Cyrl-RS" dirty="0"/>
              <a:t>тајмс</a:t>
            </a:r>
            <a:r>
              <a:rPr lang="en-US" dirty="0"/>
              <a:t> </a:t>
            </a:r>
            <a:r>
              <a:rPr lang="sr-Cyrl-RS" dirty="0"/>
              <a:t>је</a:t>
            </a:r>
            <a:r>
              <a:rPr lang="en-US" dirty="0"/>
              <a:t> </a:t>
            </a:r>
            <a:r>
              <a:rPr lang="sr-Cyrl-RS" dirty="0"/>
              <a:t>пренео</a:t>
            </a:r>
            <a:r>
              <a:rPr lang="en-US" dirty="0"/>
              <a:t> </a:t>
            </a:r>
            <a:r>
              <a:rPr lang="sr-Cyrl-RS" dirty="0"/>
              <a:t>Пупинову</a:t>
            </a:r>
            <a:r>
              <a:rPr lang="en-US" dirty="0"/>
              <a:t> </a:t>
            </a:r>
            <a:r>
              <a:rPr lang="sr-Cyrl-RS" dirty="0"/>
              <a:t>изјаву</a:t>
            </a:r>
            <a:r>
              <a:rPr lang="en-US" dirty="0"/>
              <a:t>: </a:t>
            </a:r>
            <a:endParaRPr lang="sr-Cyrl-RS" dirty="0"/>
          </a:p>
          <a:p>
            <a:r>
              <a:rPr lang="en-US" b="1" dirty="0"/>
              <a:t>„</a:t>
            </a:r>
            <a:r>
              <a:rPr lang="sr-Cyrl-RS" b="1" dirty="0"/>
              <a:t>Бежични</a:t>
            </a:r>
            <a:r>
              <a:rPr lang="en-US" b="1" dirty="0"/>
              <a:t> </a:t>
            </a:r>
            <a:r>
              <a:rPr lang="sr-Cyrl-RS" b="1" dirty="0"/>
              <a:t>телефони</a:t>
            </a:r>
            <a:r>
              <a:rPr lang="en-US" b="1" dirty="0"/>
              <a:t> </a:t>
            </a:r>
            <a:r>
              <a:rPr lang="sr-Cyrl-RS" b="1" dirty="0"/>
              <a:t>ће</a:t>
            </a:r>
            <a:r>
              <a:rPr lang="en-US" b="1" dirty="0"/>
              <a:t> </a:t>
            </a:r>
            <a:r>
              <a:rPr lang="sr-Cyrl-RS" b="1" dirty="0"/>
              <a:t>се</a:t>
            </a:r>
            <a:r>
              <a:rPr lang="en-US" b="1" dirty="0"/>
              <a:t> </a:t>
            </a:r>
            <a:r>
              <a:rPr lang="sr-Cyrl-RS" b="1" dirty="0"/>
              <a:t>користити</a:t>
            </a:r>
            <a:r>
              <a:rPr lang="en-US" b="1" dirty="0"/>
              <a:t> </a:t>
            </a:r>
            <a:r>
              <a:rPr lang="sr-Cyrl-RS" b="1" dirty="0"/>
              <a:t>за</a:t>
            </a:r>
            <a:r>
              <a:rPr lang="en-US" b="1" dirty="0"/>
              <a:t> </a:t>
            </a:r>
            <a:r>
              <a:rPr lang="sr-Cyrl-RS" b="1" dirty="0"/>
              <a:t>разговоре</a:t>
            </a:r>
            <a:r>
              <a:rPr lang="en-US" b="1" dirty="0"/>
              <a:t> </a:t>
            </a:r>
            <a:r>
              <a:rPr lang="sr-Cyrl-RS" b="1" dirty="0"/>
              <a:t>на</a:t>
            </a:r>
            <a:r>
              <a:rPr lang="en-US" b="1" dirty="0"/>
              <a:t> </a:t>
            </a:r>
            <a:r>
              <a:rPr lang="sr-Cyrl-RS" b="1" i="1" u="sng" dirty="0"/>
              <a:t>врло</a:t>
            </a:r>
            <a:r>
              <a:rPr lang="en-US" b="1" i="1" u="sng" dirty="0"/>
              <a:t> </a:t>
            </a:r>
            <a:r>
              <a:rPr lang="sr-Cyrl-RS" b="1" i="1" u="sng" dirty="0"/>
              <a:t>великим</a:t>
            </a:r>
            <a:r>
              <a:rPr lang="en-US" b="1" i="1" u="sng" dirty="0"/>
              <a:t> </a:t>
            </a:r>
            <a:r>
              <a:rPr lang="sr-Cyrl-RS" b="1" i="1" u="sng" dirty="0"/>
              <a:t>растојањима</a:t>
            </a:r>
            <a:r>
              <a:rPr lang="en-US" b="1" i="1" u="sng" dirty="0"/>
              <a:t> </a:t>
            </a:r>
            <a:r>
              <a:rPr lang="sr-Cyrl-RS" b="1" dirty="0"/>
              <a:t>у</a:t>
            </a:r>
            <a:r>
              <a:rPr lang="en-US" b="1" dirty="0"/>
              <a:t> </a:t>
            </a:r>
            <a:r>
              <a:rPr lang="sr-Cyrl-RS" b="1" dirty="0"/>
              <a:t>разумно</a:t>
            </a:r>
            <a:r>
              <a:rPr lang="en-US" b="1" dirty="0"/>
              <a:t> </a:t>
            </a:r>
            <a:r>
              <a:rPr lang="sr-Cyrl-RS" b="1" dirty="0"/>
              <a:t>блиској</a:t>
            </a:r>
            <a:r>
              <a:rPr lang="en-US" b="1" dirty="0"/>
              <a:t> </a:t>
            </a:r>
            <a:r>
              <a:rPr lang="sr-Cyrl-RS" b="1" dirty="0"/>
              <a:t>будућности</a:t>
            </a:r>
            <a:r>
              <a:rPr lang="en-US" b="1" dirty="0"/>
              <a:t>”.</a:t>
            </a:r>
            <a:endParaRPr lang="sr-Cyrl-RS" b="1" dirty="0"/>
          </a:p>
          <a:p>
            <a:pPr>
              <a:buNone/>
            </a:pPr>
            <a:endParaRPr lang="sr-Cyrl-RS" b="1" dirty="0"/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193" name="Picture 1" descr="C:\Users\User\Desktop\Medicinska fizika predavanje(2)\Mihajlo-Pupin (1).jpg"/>
          <p:cNvPicPr>
            <a:picLocks noChangeAspect="1" noChangeArrowheads="1"/>
          </p:cNvPicPr>
          <p:nvPr/>
        </p:nvPicPr>
        <p:blipFill>
          <a:blip r:embed="rId2"/>
          <a:srcRect r="16250"/>
          <a:stretch>
            <a:fillRect/>
          </a:stretch>
        </p:blipFill>
        <p:spPr bwMode="auto">
          <a:xfrm>
            <a:off x="6509657" y="1981201"/>
            <a:ext cx="5105400" cy="4067175"/>
          </a:xfrm>
          <a:prstGeom prst="rect">
            <a:avLst/>
          </a:prstGeom>
          <a:noFill/>
        </p:spPr>
      </p:pic>
      <p:pic>
        <p:nvPicPr>
          <p:cNvPr id="6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6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0114" y="901635"/>
            <a:ext cx="6019800" cy="5715000"/>
          </a:xfrm>
        </p:spPr>
        <p:txBody>
          <a:bodyPr>
            <a:normAutofit/>
          </a:bodyPr>
          <a:lstStyle/>
          <a:p>
            <a:pPr fontAlgn="t"/>
            <a:r>
              <a:rPr lang="sr-Cyrl-RS" sz="2200" dirty="0"/>
              <a:t>Његов</a:t>
            </a:r>
            <a:r>
              <a:rPr lang="vi-VN" sz="2200" dirty="0"/>
              <a:t> </a:t>
            </a:r>
            <a:r>
              <a:rPr lang="sr-Cyrl-RS" sz="2200" dirty="0"/>
              <a:t>најзначајнији</a:t>
            </a:r>
            <a:r>
              <a:rPr lang="vi-VN" sz="2200" dirty="0"/>
              <a:t> </a:t>
            </a:r>
            <a:r>
              <a:rPr lang="sr-Cyrl-RS" sz="2200" dirty="0"/>
              <a:t>проналазак</a:t>
            </a:r>
            <a:r>
              <a:rPr lang="vi-VN" sz="2200" dirty="0"/>
              <a:t> </a:t>
            </a:r>
            <a:r>
              <a:rPr lang="sr-Cyrl-RS" sz="2200" dirty="0"/>
              <a:t>је</a:t>
            </a:r>
            <a:r>
              <a:rPr lang="vi-VN" sz="2200" dirty="0"/>
              <a:t> </a:t>
            </a:r>
            <a:r>
              <a:rPr lang="sr-Cyrl-RS" sz="2200" dirty="0"/>
              <a:t>познат</a:t>
            </a:r>
            <a:r>
              <a:rPr lang="vi-VN" sz="2200" dirty="0"/>
              <a:t> </a:t>
            </a:r>
            <a:r>
              <a:rPr lang="sr-Cyrl-RS" sz="2200" dirty="0"/>
              <a:t>под</a:t>
            </a:r>
            <a:r>
              <a:rPr lang="vi-VN" sz="2200" dirty="0"/>
              <a:t> </a:t>
            </a:r>
            <a:r>
              <a:rPr lang="sr-Cyrl-RS" sz="2200" dirty="0"/>
              <a:t>именом</a:t>
            </a:r>
            <a:r>
              <a:rPr lang="vi-VN" sz="2200" dirty="0"/>
              <a:t> </a:t>
            </a:r>
            <a:r>
              <a:rPr lang="vi-VN" sz="2200" b="1" dirty="0"/>
              <a:t>“</a:t>
            </a:r>
            <a:r>
              <a:rPr lang="sr-Cyrl-RS" sz="2200" b="1" dirty="0"/>
              <a:t>Пупинова</a:t>
            </a:r>
            <a:r>
              <a:rPr lang="vi-VN" sz="2200" b="1" dirty="0"/>
              <a:t> </a:t>
            </a:r>
            <a:r>
              <a:rPr lang="sr-Cyrl-RS" sz="2200" b="1" dirty="0"/>
              <a:t>теорија</a:t>
            </a:r>
            <a:r>
              <a:rPr lang="vi-VN" sz="2200" b="1" dirty="0"/>
              <a:t>”</a:t>
            </a:r>
            <a:r>
              <a:rPr lang="vi-VN" sz="2200" dirty="0"/>
              <a:t> </a:t>
            </a:r>
            <a:r>
              <a:rPr lang="sr-Cyrl-RS" sz="2200" dirty="0"/>
              <a:t>из</a:t>
            </a:r>
            <a:r>
              <a:rPr lang="vi-VN" sz="2200" dirty="0"/>
              <a:t> 1896. </a:t>
            </a:r>
            <a:r>
              <a:rPr lang="sr-Cyrl-RS" sz="2200" dirty="0"/>
              <a:t>године</a:t>
            </a:r>
            <a:r>
              <a:rPr lang="vi-VN" sz="2200" dirty="0"/>
              <a:t>, </a:t>
            </a:r>
            <a:r>
              <a:rPr lang="sr-Cyrl-RS" sz="2200" dirty="0"/>
              <a:t>којом</a:t>
            </a:r>
            <a:r>
              <a:rPr lang="vi-VN" sz="2200" dirty="0"/>
              <a:t> </a:t>
            </a:r>
            <a:r>
              <a:rPr lang="sr-Cyrl-RS" sz="2200" dirty="0"/>
              <a:t>је</a:t>
            </a:r>
            <a:r>
              <a:rPr lang="vi-VN" sz="2200" dirty="0"/>
              <a:t> </a:t>
            </a:r>
            <a:r>
              <a:rPr lang="sr-Cyrl-RS" sz="2200" dirty="0"/>
              <a:t>решио</a:t>
            </a:r>
            <a:r>
              <a:rPr lang="vi-VN" sz="2200" dirty="0"/>
              <a:t> </a:t>
            </a:r>
            <a:r>
              <a:rPr lang="sr-Cyrl-RS" sz="2200" dirty="0"/>
              <a:t>проблем</a:t>
            </a:r>
            <a:r>
              <a:rPr lang="vi-VN" sz="2200" dirty="0"/>
              <a:t> </a:t>
            </a:r>
            <a:r>
              <a:rPr lang="sr-Cyrl-RS" sz="2200" dirty="0"/>
              <a:t>повећања</a:t>
            </a:r>
            <a:r>
              <a:rPr lang="vi-VN" sz="2200" dirty="0"/>
              <a:t> </a:t>
            </a:r>
            <a:r>
              <a:rPr lang="sr-Cyrl-RS" sz="2200" dirty="0"/>
              <a:t>домета</a:t>
            </a:r>
            <a:r>
              <a:rPr lang="vi-VN" sz="2200" dirty="0"/>
              <a:t> </a:t>
            </a:r>
            <a:r>
              <a:rPr lang="sr-Cyrl-RS" sz="2200" dirty="0"/>
              <a:t>простирања</a:t>
            </a:r>
            <a:r>
              <a:rPr lang="vi-VN" sz="2200" dirty="0"/>
              <a:t> </a:t>
            </a:r>
            <a:r>
              <a:rPr lang="sr-Cyrl-RS" sz="2200" dirty="0"/>
              <a:t>телефонских</a:t>
            </a:r>
            <a:r>
              <a:rPr lang="vi-VN" sz="2200" dirty="0"/>
              <a:t> </a:t>
            </a:r>
            <a:r>
              <a:rPr lang="sr-Cyrl-RS" sz="2200" dirty="0"/>
              <a:t>струја</a:t>
            </a:r>
            <a:r>
              <a:rPr lang="vi-VN" sz="2200" dirty="0"/>
              <a:t>. </a:t>
            </a:r>
            <a:r>
              <a:rPr lang="sr-Cyrl-RS" sz="2200" dirty="0"/>
              <a:t>Ово</a:t>
            </a:r>
            <a:r>
              <a:rPr lang="vi-VN" sz="2200" dirty="0"/>
              <a:t> </a:t>
            </a:r>
            <a:r>
              <a:rPr lang="sr-Cyrl-RS" sz="2200" dirty="0"/>
              <a:t>откриће</a:t>
            </a:r>
            <a:r>
              <a:rPr lang="vi-VN" sz="2200" dirty="0"/>
              <a:t> </a:t>
            </a:r>
            <a:r>
              <a:rPr lang="sr-Cyrl-RS" sz="2200" dirty="0"/>
              <a:t>омогућило</a:t>
            </a:r>
            <a:r>
              <a:rPr lang="vi-VN" sz="2200" dirty="0"/>
              <a:t> </a:t>
            </a:r>
            <a:r>
              <a:rPr lang="sr-Cyrl-RS" sz="2200" dirty="0"/>
              <a:t>је</a:t>
            </a:r>
            <a:r>
              <a:rPr lang="vi-VN" sz="2200" dirty="0"/>
              <a:t> </a:t>
            </a:r>
            <a:r>
              <a:rPr lang="sr-Cyrl-RS" sz="2200" dirty="0"/>
              <a:t>отклањање</a:t>
            </a:r>
            <a:r>
              <a:rPr lang="vi-VN" sz="2200" dirty="0"/>
              <a:t> </a:t>
            </a:r>
            <a:r>
              <a:rPr lang="sr-Cyrl-RS" sz="2200" dirty="0"/>
              <a:t>штетног</a:t>
            </a:r>
            <a:r>
              <a:rPr lang="vi-VN" sz="2200" dirty="0"/>
              <a:t> </a:t>
            </a:r>
            <a:r>
              <a:rPr lang="sr-Cyrl-RS" sz="2200" dirty="0"/>
              <a:t>дејства</a:t>
            </a:r>
            <a:r>
              <a:rPr lang="vi-VN" sz="2200" dirty="0"/>
              <a:t> </a:t>
            </a:r>
            <a:r>
              <a:rPr lang="sr-Cyrl-RS" sz="2200" dirty="0"/>
              <a:t>капацитивности</a:t>
            </a:r>
            <a:r>
              <a:rPr lang="vi-VN" sz="2200" dirty="0"/>
              <a:t> </a:t>
            </a:r>
            <a:r>
              <a:rPr lang="sr-Cyrl-RS" sz="2200" dirty="0"/>
              <a:t>водова</a:t>
            </a:r>
            <a:r>
              <a:rPr lang="vi-VN" sz="2200" dirty="0"/>
              <a:t> </a:t>
            </a:r>
            <a:r>
              <a:rPr lang="sr-Cyrl-RS" sz="2200" dirty="0"/>
              <a:t>које</a:t>
            </a:r>
            <a:r>
              <a:rPr lang="vi-VN" sz="2200" dirty="0"/>
              <a:t> </a:t>
            </a:r>
            <a:r>
              <a:rPr lang="sr-Cyrl-RS" sz="2200" dirty="0"/>
              <a:t>је</a:t>
            </a:r>
            <a:r>
              <a:rPr lang="vi-VN" sz="2200" dirty="0"/>
              <a:t> </a:t>
            </a:r>
            <a:r>
              <a:rPr lang="sr-Cyrl-RS" sz="2200" dirty="0"/>
              <a:t>представљало</a:t>
            </a:r>
            <a:r>
              <a:rPr lang="vi-VN" sz="2200" dirty="0"/>
              <a:t> </a:t>
            </a:r>
            <a:r>
              <a:rPr lang="sr-Cyrl-RS" sz="2200" dirty="0"/>
              <a:t>главну</a:t>
            </a:r>
            <a:r>
              <a:rPr lang="vi-VN" sz="2200" dirty="0"/>
              <a:t> </a:t>
            </a:r>
            <a:r>
              <a:rPr lang="sr-Cyrl-RS" sz="2200" dirty="0"/>
              <a:t>сметњу</a:t>
            </a:r>
            <a:r>
              <a:rPr lang="vi-VN" sz="2200" dirty="0"/>
              <a:t> </a:t>
            </a:r>
            <a:r>
              <a:rPr lang="sr-Cyrl-RS" sz="2200" dirty="0"/>
              <a:t>преноса</a:t>
            </a:r>
            <a:r>
              <a:rPr lang="vi-VN" sz="2200" dirty="0"/>
              <a:t> </a:t>
            </a:r>
            <a:r>
              <a:rPr lang="sr-Cyrl-RS" sz="2200" dirty="0"/>
              <a:t>сигнала</a:t>
            </a:r>
            <a:r>
              <a:rPr lang="vi-VN" sz="2200" dirty="0"/>
              <a:t> </a:t>
            </a:r>
            <a:r>
              <a:rPr lang="sr-Cyrl-RS" sz="2200" dirty="0"/>
              <a:t>на</a:t>
            </a:r>
            <a:r>
              <a:rPr lang="vi-VN" sz="2200" dirty="0"/>
              <a:t> </a:t>
            </a:r>
            <a:r>
              <a:rPr lang="sr-Cyrl-RS" sz="2200" dirty="0"/>
              <a:t>дужим</a:t>
            </a:r>
            <a:r>
              <a:rPr lang="vi-VN" sz="2200" dirty="0"/>
              <a:t> </a:t>
            </a:r>
            <a:r>
              <a:rPr lang="sr-Cyrl-RS" sz="2200" dirty="0"/>
              <a:t>растојањима</a:t>
            </a:r>
            <a:r>
              <a:rPr lang="vi-VN" sz="2200" dirty="0"/>
              <a:t>, </a:t>
            </a:r>
            <a:r>
              <a:rPr lang="sr-Cyrl-RS" sz="2200" dirty="0"/>
              <a:t>а</a:t>
            </a:r>
            <a:r>
              <a:rPr lang="vi-VN" sz="2200" dirty="0"/>
              <a:t> </a:t>
            </a:r>
            <a:r>
              <a:rPr lang="sr-Cyrl-RS" sz="2200" dirty="0"/>
              <a:t>манифестовала</a:t>
            </a:r>
            <a:r>
              <a:rPr lang="vi-VN" sz="2200" dirty="0"/>
              <a:t> </a:t>
            </a:r>
            <a:r>
              <a:rPr lang="sr-Cyrl-RS" sz="2200" dirty="0"/>
              <a:t>се</a:t>
            </a:r>
            <a:r>
              <a:rPr lang="vi-VN" sz="2200" dirty="0"/>
              <a:t> </a:t>
            </a:r>
            <a:r>
              <a:rPr lang="sr-Cyrl-RS" sz="2200" dirty="0"/>
              <a:t>појавом</a:t>
            </a:r>
            <a:r>
              <a:rPr lang="vi-VN" sz="2200" dirty="0"/>
              <a:t> </a:t>
            </a:r>
            <a:r>
              <a:rPr lang="sr-Cyrl-RS" sz="2200" dirty="0"/>
              <a:t>шума</a:t>
            </a:r>
            <a:r>
              <a:rPr lang="vi-VN" sz="2200" dirty="0"/>
              <a:t>.</a:t>
            </a:r>
          </a:p>
          <a:p>
            <a:pPr fontAlgn="t"/>
            <a:r>
              <a:rPr lang="sr-Cyrl-RS" sz="2200" dirty="0"/>
              <a:t>Проблем</a:t>
            </a:r>
            <a:r>
              <a:rPr lang="vi-VN" sz="2200" dirty="0"/>
              <a:t> </a:t>
            </a:r>
            <a:r>
              <a:rPr lang="sr-Cyrl-RS" sz="2200" dirty="0"/>
              <a:t>је</a:t>
            </a:r>
            <a:r>
              <a:rPr lang="vi-VN" sz="2200" dirty="0"/>
              <a:t> </a:t>
            </a:r>
            <a:r>
              <a:rPr lang="sr-Cyrl-RS" sz="2200" dirty="0"/>
              <a:t>решен</a:t>
            </a:r>
            <a:r>
              <a:rPr lang="vi-VN" sz="2200" dirty="0"/>
              <a:t> </a:t>
            </a:r>
            <a:r>
              <a:rPr lang="sr-Cyrl-RS" sz="2200" dirty="0"/>
              <a:t>постављањем</a:t>
            </a:r>
            <a:r>
              <a:rPr lang="vi-VN" sz="2200" dirty="0"/>
              <a:t> </a:t>
            </a:r>
            <a:r>
              <a:rPr lang="sr-Cyrl-RS" sz="2200" b="1" dirty="0"/>
              <a:t>индуктивних</a:t>
            </a:r>
            <a:r>
              <a:rPr lang="vi-VN" sz="2200" b="1" dirty="0"/>
              <a:t> </a:t>
            </a:r>
            <a:r>
              <a:rPr lang="sr-Cyrl-RS" sz="2200" b="1" dirty="0"/>
              <a:t>калемова</a:t>
            </a:r>
            <a:r>
              <a:rPr lang="vi-VN" sz="2200" dirty="0"/>
              <a:t> </a:t>
            </a:r>
            <a:r>
              <a:rPr lang="sr-Cyrl-RS" sz="2200" dirty="0"/>
              <a:t>на</a:t>
            </a:r>
            <a:r>
              <a:rPr lang="vi-VN" sz="2200" dirty="0"/>
              <a:t> </a:t>
            </a:r>
            <a:r>
              <a:rPr lang="sr-Cyrl-RS" sz="2200" dirty="0"/>
              <a:t>строго</a:t>
            </a:r>
            <a:r>
              <a:rPr lang="vi-VN" sz="2200" dirty="0"/>
              <a:t> </a:t>
            </a:r>
            <a:r>
              <a:rPr lang="sr-Cyrl-RS" sz="2200" dirty="0"/>
              <a:t>одређеним</a:t>
            </a:r>
            <a:r>
              <a:rPr lang="vi-VN" sz="2200" dirty="0"/>
              <a:t> </a:t>
            </a:r>
            <a:r>
              <a:rPr lang="sr-Cyrl-RS" sz="2200" dirty="0"/>
              <a:t>растојањима</a:t>
            </a:r>
            <a:r>
              <a:rPr lang="vi-VN" sz="2200" dirty="0"/>
              <a:t> </a:t>
            </a:r>
            <a:r>
              <a:rPr lang="sr-Cyrl-RS" sz="2200" dirty="0"/>
              <a:t>дуж</a:t>
            </a:r>
            <a:r>
              <a:rPr lang="vi-VN" sz="2200" dirty="0"/>
              <a:t> </a:t>
            </a:r>
            <a:r>
              <a:rPr lang="sr-Cyrl-RS" sz="2200" dirty="0"/>
              <a:t>водова</a:t>
            </a:r>
            <a:r>
              <a:rPr lang="vi-VN" sz="2200" dirty="0"/>
              <a:t>. </a:t>
            </a:r>
            <a:endParaRPr lang="sr-Cyrl-RS" sz="2200" dirty="0"/>
          </a:p>
          <a:p>
            <a:pPr fontAlgn="t"/>
            <a:endParaRPr lang="sr-Cyrl-RS" sz="2200" b="1" i="1" dirty="0"/>
          </a:p>
          <a:p>
            <a:pPr fontAlgn="t"/>
            <a:r>
              <a:rPr lang="sr-Cyrl-RS" sz="2600" b="1" i="1" dirty="0"/>
              <a:t>Захваљујући</a:t>
            </a:r>
            <a:r>
              <a:rPr lang="vi-VN" sz="2600" b="1" i="1" dirty="0"/>
              <a:t> </a:t>
            </a:r>
            <a:r>
              <a:rPr lang="sr-Cyrl-RS" sz="2600" b="1" i="1" dirty="0"/>
              <a:t>њему</a:t>
            </a:r>
            <a:r>
              <a:rPr lang="vi-VN" sz="2600" b="1" i="1" dirty="0"/>
              <a:t> </a:t>
            </a:r>
            <a:r>
              <a:rPr lang="sr-Cyrl-RS" sz="2600" b="1" i="1" dirty="0"/>
              <a:t>ми</a:t>
            </a:r>
            <a:r>
              <a:rPr lang="vi-VN" sz="2600" b="1" i="1" dirty="0"/>
              <a:t> </a:t>
            </a:r>
            <a:r>
              <a:rPr lang="sr-Cyrl-RS" sz="2600" b="1" i="1" dirty="0"/>
              <a:t>данас</a:t>
            </a:r>
            <a:r>
              <a:rPr lang="vi-VN" sz="2600" b="1" i="1" dirty="0"/>
              <a:t> </a:t>
            </a:r>
            <a:r>
              <a:rPr lang="sr-Cyrl-RS" sz="2600" b="1" i="1" dirty="0"/>
              <a:t>комуницирамо</a:t>
            </a:r>
            <a:r>
              <a:rPr lang="vi-VN" sz="2600" b="1" i="1" dirty="0"/>
              <a:t> </a:t>
            </a:r>
            <a:r>
              <a:rPr lang="sr-Cyrl-RS" sz="2600" b="1" i="1" dirty="0"/>
              <a:t>на</a:t>
            </a:r>
            <a:r>
              <a:rPr lang="vi-VN" sz="2600" b="1" i="1" dirty="0"/>
              <a:t> </a:t>
            </a:r>
            <a:r>
              <a:rPr lang="sr-Cyrl-RS" sz="2600" b="1" i="1" dirty="0"/>
              <a:t>даљину</a:t>
            </a:r>
            <a:r>
              <a:rPr lang="vi-VN" sz="2600" b="1" i="1" dirty="0"/>
              <a:t>.</a:t>
            </a:r>
          </a:p>
        </p:txBody>
      </p:sp>
      <p:pic>
        <p:nvPicPr>
          <p:cNvPr id="7171" name="Picture 3" descr="C:\Users\User\Desktop\Medicinska fizika predavanje(2)\mihajlo-pup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9688" y="2307771"/>
            <a:ext cx="4513400" cy="3497680"/>
          </a:xfrm>
          <a:prstGeom prst="rect">
            <a:avLst/>
          </a:prstGeom>
          <a:noFill/>
        </p:spPr>
      </p:pic>
      <p:pic>
        <p:nvPicPr>
          <p:cNvPr id="5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3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6512" y="63911"/>
            <a:ext cx="10515600" cy="1325563"/>
          </a:xfrm>
        </p:spPr>
        <p:txBody>
          <a:bodyPr/>
          <a:lstStyle/>
          <a:p>
            <a:pPr algn="ctr"/>
            <a:r>
              <a:rPr lang="sr-Cyrl-RS" dirty="0" smtClean="0">
                <a:latin typeface="+mn-lt"/>
              </a:rPr>
              <a:t>Учићемо и од најбољих међу нама</a:t>
            </a:r>
            <a:endParaRPr lang="en-US" dirty="0">
              <a:latin typeface="+mn-lt"/>
            </a:endParaRPr>
          </a:p>
        </p:txBody>
      </p:sp>
      <p:pic>
        <p:nvPicPr>
          <p:cNvPr id="1026" name="Picture 2" descr="Nikola Tesla, serij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25"/>
          <a:stretch/>
        </p:blipFill>
        <p:spPr bwMode="auto">
          <a:xfrm>
            <a:off x="1449196" y="1376980"/>
            <a:ext cx="3927438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kvir za tekst 6"/>
          <p:cNvSpPr txBox="1"/>
          <p:nvPr/>
        </p:nvSpPr>
        <p:spPr>
          <a:xfrm>
            <a:off x="1449196" y="6282466"/>
            <a:ext cx="3927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Никола Тесла</a:t>
            </a:r>
            <a:endParaRPr lang="en-US" dirty="0"/>
          </a:p>
        </p:txBody>
      </p:sp>
      <p:pic>
        <p:nvPicPr>
          <p:cNvPr id="8" name="Picture 4" descr="Image result for fotografije mihajla pupin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1"/>
          <a:stretch/>
        </p:blipFill>
        <p:spPr bwMode="auto">
          <a:xfrm>
            <a:off x="6478876" y="1376979"/>
            <a:ext cx="3147022" cy="477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kvir za tekst 10"/>
          <p:cNvSpPr txBox="1"/>
          <p:nvPr/>
        </p:nvSpPr>
        <p:spPr>
          <a:xfrm>
            <a:off x="6478876" y="6282466"/>
            <a:ext cx="3147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Михајло </a:t>
            </a:r>
            <a:r>
              <a:rPr lang="sr-Cyrl-RS" dirty="0" err="1" smtClean="0"/>
              <a:t>Идворски</a:t>
            </a:r>
            <a:r>
              <a:rPr lang="sr-Cyrl-RS" dirty="0" smtClean="0"/>
              <a:t> Пупин</a:t>
            </a:r>
            <a:endParaRPr lang="en-US" dirty="0"/>
          </a:p>
        </p:txBody>
      </p:sp>
      <p:pic>
        <p:nvPicPr>
          <p:cNvPr id="12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02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337457" y="366939"/>
            <a:ext cx="8980714" cy="3029404"/>
          </a:xfrm>
        </p:spPr>
        <p:txBody>
          <a:bodyPr>
            <a:normAutofit/>
          </a:bodyPr>
          <a:lstStyle/>
          <a:p>
            <a:r>
              <a:rPr lang="sr-Cyrl-RS" sz="2400" dirty="0"/>
              <a:t>Овај патент му је донео светску славу и </a:t>
            </a:r>
            <a:r>
              <a:rPr lang="sr-Cyrl-RS" sz="2400" dirty="0" err="1"/>
              <a:t>богаство</a:t>
            </a:r>
            <a:endParaRPr lang="sr-Cyrl-RS" sz="2400" dirty="0"/>
          </a:p>
          <a:p>
            <a:r>
              <a:rPr lang="sr-Cyrl-RS" sz="2400" dirty="0"/>
              <a:t>(Телефонска компанија </a:t>
            </a:r>
            <a:r>
              <a:rPr lang="sr-Cyrl-RS" sz="2400" dirty="0" err="1"/>
              <a:t>Бел</a:t>
            </a:r>
            <a:r>
              <a:rPr lang="sr-Cyrl-RS" sz="2400" dirty="0"/>
              <a:t> купила је право коришћења </a:t>
            </a:r>
            <a:r>
              <a:rPr lang="sr-Cyrl-RS" sz="2400" dirty="0" err="1"/>
              <a:t>Пупинових</a:t>
            </a:r>
            <a:r>
              <a:rPr lang="sr-Cyrl-RS" sz="2400" dirty="0"/>
              <a:t> калемова 1901.године, као и компанија Сименс и Халске у Немачкој)</a:t>
            </a:r>
            <a:r>
              <a:rPr lang="en-US" sz="2400" dirty="0"/>
              <a:t>.</a:t>
            </a:r>
            <a:r>
              <a:rPr lang="sr-Cyrl-RS" sz="2400" dirty="0"/>
              <a:t> У аналогној телефонији данас, управо захваљујући његовим проналасцима функционише међуградски и међународни телефонски </a:t>
            </a:r>
            <a:r>
              <a:rPr lang="sr-Cyrl-RS" sz="2400" dirty="0" smtClean="0"/>
              <a:t>саобраћај</a:t>
            </a:r>
            <a:endParaRPr lang="sr-Cyrl-RS" sz="2400" dirty="0"/>
          </a:p>
        </p:txBody>
      </p:sp>
      <p:sp>
        <p:nvSpPr>
          <p:cNvPr id="3" name="AutoShape 2" descr="https://www.ekokucamagazin.com/wp-content/uploads/2018/05/mihajlo-pupin-2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57" y="3135087"/>
            <a:ext cx="5907494" cy="3291566"/>
          </a:xfrm>
          <a:prstGeom prst="rect">
            <a:avLst/>
          </a:prstGeom>
        </p:spPr>
      </p:pic>
      <p:pic>
        <p:nvPicPr>
          <p:cNvPr id="5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671" y="2460170"/>
            <a:ext cx="5016535" cy="439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0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337457" y="366939"/>
            <a:ext cx="8305800" cy="3007632"/>
          </a:xfrm>
        </p:spPr>
        <p:txBody>
          <a:bodyPr>
            <a:normAutofit/>
          </a:bodyPr>
          <a:lstStyle/>
          <a:p>
            <a:r>
              <a:rPr lang="sr-Cyrl-RS" dirty="0" smtClean="0"/>
              <a:t>Од </a:t>
            </a:r>
            <a:r>
              <a:rPr lang="sr-Cyrl-RS" b="1" i="1" u="sng" dirty="0"/>
              <a:t>три компоненте на којима се данас заснивају </a:t>
            </a:r>
            <a:r>
              <a:rPr lang="sr-Cyrl-RS" dirty="0"/>
              <a:t>информационе и комуникационе технологије, и </a:t>
            </a:r>
            <a:r>
              <a:rPr lang="sr-Cyrl-RS" b="1" i="1" u="sng" dirty="0"/>
              <a:t>које садрже сви </a:t>
            </a:r>
            <a:r>
              <a:rPr lang="sr-Cyrl-RS" b="1" i="1" u="sng" dirty="0" err="1"/>
              <a:t>елекронски</a:t>
            </a:r>
            <a:r>
              <a:rPr lang="sr-Cyrl-RS" b="1" i="1" u="sng" dirty="0"/>
              <a:t> уређаји </a:t>
            </a:r>
            <a:r>
              <a:rPr lang="sr-Cyrl-RS" dirty="0"/>
              <a:t>: </a:t>
            </a:r>
            <a:r>
              <a:rPr lang="sr-Cyrl-RS" b="1" i="1" u="sng" dirty="0"/>
              <a:t>исправљач</a:t>
            </a:r>
            <a:r>
              <a:rPr lang="sr-Cyrl-RS" dirty="0"/>
              <a:t>, </a:t>
            </a:r>
            <a:r>
              <a:rPr lang="sr-Cyrl-RS" b="1" i="1" u="sng" dirty="0"/>
              <a:t>осцилатор</a:t>
            </a:r>
            <a:r>
              <a:rPr lang="sr-Cyrl-RS" dirty="0"/>
              <a:t> и појачивач, Михајло </a:t>
            </a:r>
            <a:r>
              <a:rPr lang="sr-Cyrl-RS" dirty="0" err="1"/>
              <a:t>Идворски</a:t>
            </a:r>
            <a:r>
              <a:rPr lang="sr-Cyrl-RS" dirty="0"/>
              <a:t> Пупин патентирао је </a:t>
            </a:r>
            <a:r>
              <a:rPr lang="sr-Cyrl-RS" b="1" i="1" u="sng" dirty="0"/>
              <a:t>прве две</a:t>
            </a:r>
            <a:r>
              <a:rPr lang="sr-Cyrl-RS" dirty="0"/>
              <a:t>.</a:t>
            </a:r>
            <a:endParaRPr lang="en-US" dirty="0"/>
          </a:p>
        </p:txBody>
      </p:sp>
      <p:sp>
        <p:nvSpPr>
          <p:cNvPr id="3" name="AutoShape 2" descr="https://www.ekokucamagazin.com/wp-content/uploads/2018/05/mihajlo-pupin-2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24" y="2709862"/>
            <a:ext cx="11162715" cy="371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4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315686" y="562882"/>
            <a:ext cx="10515600" cy="4351338"/>
          </a:xfrm>
        </p:spPr>
        <p:txBody>
          <a:bodyPr/>
          <a:lstStyle/>
          <a:p>
            <a:endParaRPr lang="sr-Cyrl-RS" dirty="0" smtClean="0"/>
          </a:p>
          <a:p>
            <a:r>
              <a:rPr lang="sr-Cyrl-RS" dirty="0" smtClean="0"/>
              <a:t>Врло брзо његов</a:t>
            </a:r>
            <a:r>
              <a:rPr lang="sr-Latn-RS" dirty="0" smtClean="0"/>
              <a:t>и</a:t>
            </a:r>
            <a:r>
              <a:rPr lang="sr-Cyrl-RS" dirty="0" smtClean="0"/>
              <a:t> патент</a:t>
            </a:r>
            <a:r>
              <a:rPr lang="sr-Latn-RS" dirty="0" smtClean="0"/>
              <a:t>и</a:t>
            </a:r>
            <a:r>
              <a:rPr lang="sr-Cyrl-RS" dirty="0" smtClean="0"/>
              <a:t> налазе пут до примене, и то преко телефонско-</a:t>
            </a:r>
            <a:r>
              <a:rPr lang="sr-Cyrl-RS" dirty="0" err="1" smtClean="0"/>
              <a:t>телегра</a:t>
            </a:r>
            <a:r>
              <a:rPr lang="sr-Latn-RS" dirty="0" smtClean="0"/>
              <a:t>ф</a:t>
            </a:r>
            <a:r>
              <a:rPr lang="sr-Cyrl-RS" dirty="0" err="1" smtClean="0"/>
              <a:t>ске</a:t>
            </a:r>
            <a:r>
              <a:rPr lang="sr-Cyrl-RS" dirty="0" smtClean="0"/>
              <a:t> компаније </a:t>
            </a:r>
            <a:r>
              <a:rPr lang="sr-Cyrl-RS" dirty="0" err="1" smtClean="0"/>
              <a:t>Бел</a:t>
            </a:r>
            <a:r>
              <a:rPr lang="sr-Latn-RS" dirty="0" smtClean="0"/>
              <a:t> </a:t>
            </a:r>
            <a:r>
              <a:rPr lang="sr-Cyrl-RS" dirty="0" smtClean="0"/>
              <a:t>из Америке и компаније Сименс из Немачке. </a:t>
            </a:r>
            <a:endParaRPr lang="sr-Latn-RS" dirty="0" smtClean="0"/>
          </a:p>
          <a:p>
            <a:r>
              <a:rPr lang="sr-Cyrl-RS" dirty="0" smtClean="0"/>
              <a:t>Тако је у САД-у 1936.године у </a:t>
            </a:r>
            <a:r>
              <a:rPr lang="sr-Cyrl-RS" b="1" i="1" u="sng" dirty="0" smtClean="0"/>
              <a:t>употреби било 8,5 милиона </a:t>
            </a:r>
            <a:r>
              <a:rPr lang="sr-Cyrl-RS" b="1" i="1" u="sng" dirty="0" err="1" smtClean="0"/>
              <a:t>Пупинових</a:t>
            </a:r>
            <a:r>
              <a:rPr lang="sr-Cyrl-RS" b="1" i="1" u="sng" dirty="0" smtClean="0"/>
              <a:t> калемова на око 5 милиона миља каблова и</a:t>
            </a:r>
            <a:r>
              <a:rPr lang="sr-Latn-RS" b="1" i="1" u="sng" dirty="0" smtClean="0"/>
              <a:t/>
            </a:r>
            <a:br>
              <a:rPr lang="sr-Latn-RS" b="1" i="1" u="sng" dirty="0" smtClean="0"/>
            </a:br>
            <a:r>
              <a:rPr lang="sr-Cyrl-RS" b="1" i="1" u="sng" dirty="0" smtClean="0"/>
              <a:t>4</a:t>
            </a:r>
            <a:r>
              <a:rPr lang="sr-Latn-RS" b="1" i="1" u="sng" dirty="0" smtClean="0"/>
              <a:t> </a:t>
            </a:r>
            <a:r>
              <a:rPr lang="sr-Cyrl-RS" b="1" i="1" u="sng" dirty="0" smtClean="0"/>
              <a:t>милиона ваздушних водова.</a:t>
            </a:r>
            <a:endParaRPr lang="en-US" b="1" i="1" u="sng" dirty="0"/>
          </a:p>
        </p:txBody>
      </p:sp>
      <p:pic>
        <p:nvPicPr>
          <p:cNvPr id="3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427" y="3881437"/>
            <a:ext cx="3497716" cy="261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6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44135" y="3029634"/>
            <a:ext cx="10515600" cy="3554949"/>
          </a:xfrm>
        </p:spPr>
        <p:txBody>
          <a:bodyPr>
            <a:normAutofit fontScale="85000" lnSpcReduction="20000"/>
          </a:bodyPr>
          <a:lstStyle/>
          <a:p>
            <a:endParaRPr lang="sr-Latn-RS" dirty="0" smtClean="0"/>
          </a:p>
          <a:p>
            <a:r>
              <a:rPr lang="sr-Cyrl-RS" b="1" i="1" u="sng" dirty="0" smtClean="0"/>
              <a:t>Пупин прави прву и </a:t>
            </a:r>
            <a:r>
              <a:rPr lang="sr-Cyrl-RS" b="1" i="1" u="sng" dirty="0" smtClean="0"/>
              <a:t>једину </a:t>
            </a:r>
            <a:r>
              <a:rPr lang="sr-Cyrl-RS" dirty="0" smtClean="0"/>
              <a:t>“ГРЕШКУ</a:t>
            </a:r>
            <a:r>
              <a:rPr lang="sr-Cyrl-RS" dirty="0" smtClean="0"/>
              <a:t>“</a:t>
            </a:r>
          </a:p>
          <a:p>
            <a:r>
              <a:rPr lang="sr-Cyrl-RS" dirty="0" smtClean="0"/>
              <a:t>Пупин је </a:t>
            </a:r>
            <a:r>
              <a:rPr lang="sr-Cyrl-RS" b="1" i="1" u="sng" dirty="0" smtClean="0"/>
              <a:t>први применио </a:t>
            </a:r>
            <a:r>
              <a:rPr lang="sr-Cyrl-RS" b="1" i="1" u="sng" dirty="0" smtClean="0"/>
              <a:t>рендгенске </a:t>
            </a:r>
            <a:r>
              <a:rPr lang="sr-Cyrl-RS" b="1" i="1" u="sng" dirty="0" smtClean="0"/>
              <a:t>зраке у медицинске сврхе.</a:t>
            </a:r>
          </a:p>
          <a:p>
            <a:r>
              <a:rPr lang="sr-Cyrl-RS" dirty="0" smtClean="0"/>
              <a:t>Њујоршки хирург Бал послао му је пацијента коме је требало да се оперише леву руку пуну пушчане сачме.</a:t>
            </a:r>
          </a:p>
          <a:p>
            <a:r>
              <a:rPr lang="sr-Cyrl-RS" b="1" i="1" u="sng" dirty="0" smtClean="0"/>
              <a:t>Прво снимање није успело</a:t>
            </a:r>
            <a:r>
              <a:rPr lang="sr-Cyrl-RS" dirty="0" smtClean="0"/>
              <a:t>, јер је пацијент морао да стоји мирно читав сат и да се излаже све време штетним </a:t>
            </a:r>
            <a:r>
              <a:rPr lang="sr-Latn-RS" dirty="0" smtClean="0"/>
              <a:t>X</a:t>
            </a:r>
            <a:r>
              <a:rPr lang="sr-Cyrl-RS" dirty="0" smtClean="0"/>
              <a:t> зрацима!!!</a:t>
            </a:r>
          </a:p>
          <a:p>
            <a:r>
              <a:rPr lang="sr-Cyrl-RS" b="1" i="1" u="sng" dirty="0" smtClean="0"/>
              <a:t>Друго снимање код Пупина је успело, </a:t>
            </a:r>
            <a:r>
              <a:rPr lang="sr-Cyrl-RS" dirty="0" smtClean="0"/>
              <a:t>јер је на основу </a:t>
            </a:r>
            <a:r>
              <a:rPr lang="sr-Cyrl-RS" dirty="0" smtClean="0"/>
              <a:t>претходних </a:t>
            </a:r>
            <a:r>
              <a:rPr lang="sr-Cyrl-RS" dirty="0" smtClean="0"/>
              <a:t>експерименталних резултата </a:t>
            </a:r>
            <a:r>
              <a:rPr lang="sr-Cyrl-RS" b="1" i="1" u="sng" dirty="0" smtClean="0"/>
              <a:t>Пупин закључио, да се ударом примарних </a:t>
            </a:r>
            <a:r>
              <a:rPr lang="sr-Latn-RS" b="1" i="1" u="sng" dirty="0" smtClean="0"/>
              <a:t>X</a:t>
            </a:r>
            <a:r>
              <a:rPr lang="sr-Cyrl-RS" b="1" i="1" u="sng" dirty="0" smtClean="0"/>
              <a:t> зрака генеришу секундарни </a:t>
            </a:r>
            <a:r>
              <a:rPr lang="sr-Latn-RS" b="1" i="1" u="sng" dirty="0" smtClean="0"/>
              <a:t>X</a:t>
            </a:r>
            <a:r>
              <a:rPr lang="sr-Cyrl-RS" b="1" i="1" u="sng" dirty="0" smtClean="0"/>
              <a:t> зраци, постављањем </a:t>
            </a:r>
            <a:r>
              <a:rPr lang="sr-Cyrl-RS" b="1" i="1" u="sng" dirty="0" smtClean="0"/>
              <a:t>флуоресцентног </a:t>
            </a:r>
            <a:r>
              <a:rPr lang="sr-Cyrl-RS" b="1" i="1" u="sng" dirty="0" smtClean="0"/>
              <a:t>застора испред филма!!!</a:t>
            </a:r>
            <a:endParaRPr lang="en-US" b="1" i="1" u="sng" dirty="0"/>
          </a:p>
        </p:txBody>
      </p:sp>
      <p:pic>
        <p:nvPicPr>
          <p:cNvPr id="1026" name="Picture 2" descr="Pupin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40" y="88136"/>
            <a:ext cx="4561380" cy="291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3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62779" y="2793104"/>
            <a:ext cx="10515600" cy="4026340"/>
          </a:xfrm>
        </p:spPr>
        <p:txBody>
          <a:bodyPr>
            <a:normAutofit/>
          </a:bodyPr>
          <a:lstStyle/>
          <a:p>
            <a:r>
              <a:rPr lang="sr-Cyrl-RS" sz="2400" dirty="0" smtClean="0"/>
              <a:t>Пупин </a:t>
            </a:r>
            <a:r>
              <a:rPr lang="sr-Cyrl-RS" sz="2400" dirty="0" smtClean="0"/>
              <a:t>је успео на овај начин да скрати дугу штетну експозицију </a:t>
            </a:r>
            <a:r>
              <a:rPr lang="sr-Latn-RS" sz="2400" dirty="0" smtClean="0"/>
              <a:t>X</a:t>
            </a:r>
            <a:r>
              <a:rPr lang="sr-Cyrl-RS" sz="2400" dirty="0" smtClean="0"/>
              <a:t> зрацима за двадесет пута, од једног сата на неколико секунди!!!</a:t>
            </a:r>
          </a:p>
          <a:p>
            <a:r>
              <a:rPr lang="sr-Cyrl-RS" sz="2400" dirty="0" smtClean="0"/>
              <a:t>Уједно је добијена одлична фотографија при експозицији од само неколико секунди</a:t>
            </a:r>
            <a:r>
              <a:rPr lang="en-US" sz="2400" dirty="0" smtClean="0"/>
              <a:t>, </a:t>
            </a:r>
            <a:r>
              <a:rPr lang="sr-Cyrl-RS" sz="2400" dirty="0" smtClean="0"/>
              <a:t>а бројна зрна сачме видела су се као да су „ нацртана пером и тушем“.</a:t>
            </a:r>
          </a:p>
          <a:p>
            <a:r>
              <a:rPr lang="sr-Cyrl-RS" sz="2400" dirty="0" smtClean="0"/>
              <a:t>И долазимо до великог парадокса</a:t>
            </a:r>
            <a:r>
              <a:rPr lang="sr-Cyrl-RS" sz="2400" dirty="0" smtClean="0"/>
              <a:t>:</a:t>
            </a:r>
          </a:p>
          <a:p>
            <a:pPr marL="0" indent="0">
              <a:buNone/>
            </a:pPr>
            <a:r>
              <a:rPr lang="sr-Cyrl-RS" sz="2400" dirty="0" smtClean="0"/>
              <a:t>1</a:t>
            </a:r>
            <a:r>
              <a:rPr lang="sr-Cyrl-RS" sz="2400" dirty="0" smtClean="0"/>
              <a:t>) Пацијент, по занимању адвокат, улази у историју рендгенологије! </a:t>
            </a:r>
            <a:endParaRPr lang="sr-Cyrl-RS" sz="2400" dirty="0" smtClean="0"/>
          </a:p>
          <a:p>
            <a:pPr marL="0" indent="0">
              <a:buNone/>
            </a:pPr>
            <a:r>
              <a:rPr lang="sr-Cyrl-RS" sz="2400" dirty="0" smtClean="0"/>
              <a:t>2</a:t>
            </a:r>
            <a:r>
              <a:rPr lang="sr-Cyrl-RS" sz="2400" dirty="0" smtClean="0"/>
              <a:t>) Доктор Бал сву сачму вади за кратко време </a:t>
            </a:r>
            <a:endParaRPr lang="sr-Cyrl-RS" sz="2400" dirty="0" smtClean="0"/>
          </a:p>
          <a:p>
            <a:pPr marL="0" indent="0">
              <a:buNone/>
            </a:pPr>
            <a:r>
              <a:rPr lang="sr-Cyrl-RS" sz="2400" dirty="0" smtClean="0"/>
              <a:t>3) </a:t>
            </a:r>
            <a:r>
              <a:rPr lang="sr-Cyrl-RS" sz="2400" b="1" i="1" u="sng" dirty="0" smtClean="0"/>
              <a:t>Само </a:t>
            </a:r>
            <a:r>
              <a:rPr lang="sr-Cyrl-RS" sz="2400" b="1" i="1" u="sng" dirty="0" smtClean="0"/>
              <a:t>Пупина нико не помиње као проналазача јер  није заштитио свој патент</a:t>
            </a:r>
            <a:r>
              <a:rPr lang="sr-Cyrl-RS" sz="2400" b="1" i="1" u="sng" dirty="0" smtClean="0"/>
              <a:t>!!!</a:t>
            </a:r>
            <a:endParaRPr lang="en-US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48" y="38099"/>
            <a:ext cx="2082433" cy="278015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139" y="59951"/>
            <a:ext cx="3646468" cy="2720827"/>
          </a:xfrm>
          <a:prstGeom prst="rect">
            <a:avLst/>
          </a:prstGeom>
        </p:spPr>
      </p:pic>
      <p:pic>
        <p:nvPicPr>
          <p:cNvPr id="5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3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74611" y="3222488"/>
            <a:ext cx="11779538" cy="3497801"/>
          </a:xfrm>
        </p:spPr>
        <p:txBody>
          <a:bodyPr>
            <a:normAutofit/>
          </a:bodyPr>
          <a:lstStyle/>
          <a:p>
            <a:endParaRPr lang="sr-Latn-RS" sz="2400" dirty="0" smtClean="0"/>
          </a:p>
          <a:p>
            <a:r>
              <a:rPr lang="sr-Cyrl-RS" sz="2400" dirty="0" smtClean="0"/>
              <a:t>Сматра </a:t>
            </a:r>
            <a:r>
              <a:rPr lang="sr-Cyrl-RS" sz="2400" dirty="0" smtClean="0"/>
              <a:t>се да је </a:t>
            </a:r>
            <a:r>
              <a:rPr lang="sr-Cyrl-RS" sz="2400" b="1" i="1" u="sng" dirty="0" smtClean="0"/>
              <a:t>само у </a:t>
            </a:r>
            <a:r>
              <a:rPr lang="sr-Cyrl-RS" sz="2400" b="1" i="1" u="sng" dirty="0" smtClean="0"/>
              <a:t>новцу Пупин Србији </a:t>
            </a:r>
            <a:r>
              <a:rPr lang="sr-Cyrl-RS" sz="2400" b="1" i="1" u="sng" dirty="0" smtClean="0"/>
              <a:t>поклонио око 2 милијарде  </a:t>
            </a:r>
            <a:r>
              <a:rPr lang="sr-Cyrl-RS" sz="2400" b="1" i="1" u="sng" dirty="0" smtClean="0"/>
              <a:t>данашњих  </a:t>
            </a:r>
            <a:r>
              <a:rPr lang="sr-Cyrl-RS" sz="2400" b="1" i="1" u="sng" dirty="0" smtClean="0"/>
              <a:t>долара</a:t>
            </a:r>
            <a:r>
              <a:rPr lang="sr-Cyrl-RS" sz="2400" b="1" i="1" u="sng" dirty="0" smtClean="0"/>
              <a:t>, 20.000 </a:t>
            </a:r>
            <a:r>
              <a:rPr lang="sr-Cyrl-RS" sz="2400" b="1" i="1" u="sng" dirty="0" smtClean="0"/>
              <a:t>српске </a:t>
            </a:r>
            <a:r>
              <a:rPr lang="sr-Cyrl-RS" sz="2400" b="1" i="1" u="sng" dirty="0" smtClean="0"/>
              <a:t>деце је стипендирао</a:t>
            </a:r>
            <a:r>
              <a:rPr lang="sr-Cyrl-RS" sz="2400" dirty="0" smtClean="0"/>
              <a:t>, </a:t>
            </a:r>
            <a:r>
              <a:rPr lang="sr-Cyrl-RS" sz="2400" dirty="0" smtClean="0"/>
              <a:t>обезбеђивао финансирање школовања деце сиромашних родитеља, обезбеђивао мираз за многобројне девојке у Србији, финансирао изградњу Павиљона „Цвијета Зузорић“, финансирао изградњу Народне библиотеке Србије,</a:t>
            </a:r>
            <a:r>
              <a:rPr lang="sr-Cyrl-RS" sz="2400" dirty="0" smtClean="0"/>
              <a:t> финансирао </a:t>
            </a:r>
            <a:r>
              <a:rPr lang="sr-Cyrl-RS" sz="2400" dirty="0" smtClean="0"/>
              <a:t>изградњу српских цркава, штампарија као и многих књига само са једном идејом и </a:t>
            </a:r>
            <a:r>
              <a:rPr lang="sr-Cyrl-RS" sz="2400" dirty="0" smtClean="0"/>
              <a:t>циљем: </a:t>
            </a:r>
            <a:r>
              <a:rPr lang="sr-Cyrl-RS" sz="2400" b="1" i="1" u="sng" dirty="0" smtClean="0"/>
              <a:t>да </a:t>
            </a:r>
            <a:r>
              <a:rPr lang="sr-Cyrl-RS" sz="2400" b="1" i="1" u="sng" dirty="0" smtClean="0"/>
              <a:t>помогне отаџбини и Србима</a:t>
            </a:r>
            <a:r>
              <a:rPr lang="sr-Cyrl-RS" sz="2400" dirty="0" smtClean="0"/>
              <a:t>!!!</a:t>
            </a:r>
          </a:p>
          <a:p>
            <a:r>
              <a:rPr lang="sr-Cyrl-RS" sz="2400" dirty="0" smtClean="0"/>
              <a:t>Данас многи сматрају да од времена настајања средњовековне српске државе и њених великих краљева доброчинитеља, није се родио већи ктитор од Пупина. </a:t>
            </a:r>
            <a:endParaRPr lang="sr-Cyrl-RS" sz="2400" dirty="0" smtClean="0"/>
          </a:p>
        </p:txBody>
      </p:sp>
      <p:pic>
        <p:nvPicPr>
          <p:cNvPr id="4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ihajlo Pupin – Biografija, Izu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1" y="683047"/>
            <a:ext cx="3794168" cy="210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de čuvate novac, u slamarici ili u banci? | Kamat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573" y="78082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kurir.rs/data/images/2018/08/04/21/1573591_profimedia0171793192-1_ff.jpg?ver=153341307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67" y="78511"/>
            <a:ext cx="2829218" cy="360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8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64475" y="791641"/>
            <a:ext cx="8977829" cy="5465940"/>
          </a:xfrm>
        </p:spPr>
        <p:txBody>
          <a:bodyPr>
            <a:normAutofit/>
          </a:bodyPr>
          <a:lstStyle/>
          <a:p>
            <a:r>
              <a:rPr lang="sr-Cyrl-RS" dirty="0" err="1" smtClean="0"/>
              <a:t>Пупинове</a:t>
            </a:r>
            <a:r>
              <a:rPr lang="sr-Cyrl-RS" dirty="0" smtClean="0"/>
              <a:t> омиљене речи: „Нисам ја стигао у Америку да зарадим новац, </a:t>
            </a:r>
            <a:r>
              <a:rPr lang="sr-Cyrl-RS" b="1" i="1" u="sng" dirty="0" smtClean="0"/>
              <a:t>већ знање, а знање ми је донело имање</a:t>
            </a:r>
            <a:r>
              <a:rPr lang="sr-Cyrl-RS" dirty="0" smtClean="0"/>
              <a:t>!“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Пупин је човек коме се дивила Америка!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969" y="2291509"/>
            <a:ext cx="5193665" cy="2908452"/>
          </a:xfrm>
          <a:prstGeom prst="rect">
            <a:avLst/>
          </a:prstGeom>
        </p:spPr>
      </p:pic>
      <p:pic>
        <p:nvPicPr>
          <p:cNvPr id="5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123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ГОЛГОТА ИСПРИЧАНА СЛИКАМА: &quot;Новости&quot; у суботу поклањају читаоцима мапу  &quot;Србија у Првом светском рату&quot; | 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7" y="0"/>
            <a:ext cx="7397846" cy="36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22523" y="3860253"/>
            <a:ext cx="11224849" cy="2804954"/>
          </a:xfrm>
        </p:spPr>
        <p:txBody>
          <a:bodyPr>
            <a:normAutofit/>
          </a:bodyPr>
          <a:lstStyle/>
          <a:p>
            <a:r>
              <a:rPr lang="sr-Cyrl-RS" sz="2400" dirty="0" smtClean="0"/>
              <a:t>АКО </a:t>
            </a:r>
            <a:r>
              <a:rPr lang="sr-Cyrl-RS" sz="2400" dirty="0" smtClean="0"/>
              <a:t>ПРОПАДНЕ СРБИЈА, НЕКА ПРОПАДНЕМ И </a:t>
            </a:r>
            <a:r>
              <a:rPr lang="sr-Cyrl-RS" sz="2400" dirty="0" smtClean="0"/>
              <a:t>ЈА - </a:t>
            </a:r>
            <a:r>
              <a:rPr lang="sr-Cyrl-RS" sz="2400" dirty="0" smtClean="0"/>
              <a:t>Михајло </a:t>
            </a:r>
            <a:r>
              <a:rPr lang="sr-Cyrl-RS" sz="2400" dirty="0" err="1" smtClean="0"/>
              <a:t>Идворски</a:t>
            </a:r>
            <a:r>
              <a:rPr lang="sr-Cyrl-RS" sz="2400" dirty="0" smtClean="0"/>
              <a:t> Пупин ову чувену реченицу изговара током Првог светског рата пред америчким банкарима. </a:t>
            </a:r>
            <a:r>
              <a:rPr lang="sr-Cyrl-RS" sz="2400" b="1" i="1" u="sng" dirty="0" smtClean="0"/>
              <a:t>Он њима предлаже да заложи целокупно његово </a:t>
            </a:r>
            <a:r>
              <a:rPr lang="sr-Cyrl-RS" sz="2400" b="1" i="1" u="sng" dirty="0" smtClean="0"/>
              <a:t>богатство</a:t>
            </a:r>
            <a:r>
              <a:rPr lang="sr-Cyrl-RS" sz="2400" b="1" i="1" u="sng" dirty="0" smtClean="0"/>
              <a:t>, како би Краљевина Србија добила ратни кредит за набавку </a:t>
            </a:r>
            <a:r>
              <a:rPr lang="sr-Cyrl-RS" sz="2400" b="1" i="1" u="sng" dirty="0" smtClean="0"/>
              <a:t>оружја </a:t>
            </a:r>
            <a:r>
              <a:rPr lang="sr-Cyrl-RS" sz="2400" b="1" i="1" u="sng" dirty="0" smtClean="0"/>
              <a:t>од Француске</a:t>
            </a:r>
            <a:r>
              <a:rPr lang="sr-Cyrl-RS" sz="2400" dirty="0" smtClean="0"/>
              <a:t>.</a:t>
            </a:r>
          </a:p>
          <a:p>
            <a:r>
              <a:rPr lang="sr-Cyrl-RS" sz="2400" dirty="0" smtClean="0"/>
              <a:t>„Да ли је довољно?“ питао је Пупин, а банкар му одговара: </a:t>
            </a:r>
            <a:r>
              <a:rPr lang="sr-Cyrl-RS" sz="2400" dirty="0" smtClean="0"/>
              <a:t>„Јесте</a:t>
            </a:r>
            <a:r>
              <a:rPr lang="sr-Cyrl-RS" sz="2400" dirty="0" smtClean="0"/>
              <a:t>, али ћеш ти сигурно пропасти.“</a:t>
            </a:r>
          </a:p>
          <a:p>
            <a:r>
              <a:rPr lang="sr-Cyrl-RS" sz="2400" dirty="0" smtClean="0"/>
              <a:t>На то му </a:t>
            </a:r>
            <a:r>
              <a:rPr lang="sr-Cyrl-RS" sz="2400" dirty="0" smtClean="0"/>
              <a:t>Пупин </a:t>
            </a:r>
            <a:r>
              <a:rPr lang="sr-Cyrl-RS" sz="2400" dirty="0" smtClean="0"/>
              <a:t>одговара:“ Ако пропадне Србија, нека пропаднем и ја.“ </a:t>
            </a:r>
            <a:endParaRPr lang="en-US" sz="2400" dirty="0"/>
          </a:p>
        </p:txBody>
      </p:sp>
      <p:pic>
        <p:nvPicPr>
          <p:cNvPr id="2050" name="Picture 2" descr="Izdavački poduhvat veka: Kapitalno izdanje koje je srpska vojska čekala 100  godina - Sputnjik Srb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605" y="0"/>
            <a:ext cx="29051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604" y="1682826"/>
            <a:ext cx="2905125" cy="1626870"/>
          </a:xfrm>
          <a:prstGeom prst="rect">
            <a:avLst/>
          </a:prstGeom>
        </p:spPr>
      </p:pic>
      <p:pic>
        <p:nvPicPr>
          <p:cNvPr id="6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5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628882" y="2607823"/>
            <a:ext cx="10515600" cy="4068399"/>
          </a:xfrm>
        </p:spPr>
        <p:txBody>
          <a:bodyPr>
            <a:normAutofit/>
          </a:bodyPr>
          <a:lstStyle/>
          <a:p>
            <a:r>
              <a:rPr lang="sr-Cyrl-RS" sz="2600" dirty="0" smtClean="0"/>
              <a:t>Никола Пашић позива Пупина 1919. године на Париску мировну конференцију. Пошто Пупин није имао пасош државе Србије он се обраћа нашој амбасади да му изда визу на један дан.</a:t>
            </a:r>
          </a:p>
          <a:p>
            <a:r>
              <a:rPr lang="sr-Cyrl-RS" sz="2600" dirty="0" smtClean="0"/>
              <a:t>Приликом попуњавања формулара </a:t>
            </a:r>
            <a:r>
              <a:rPr lang="sr-Cyrl-RS" sz="2600" b="1" i="1" u="sng" dirty="0" smtClean="0"/>
              <a:t>своје име и занимање пише ћирилицом, Михајло Пупин, земљорадник</a:t>
            </a:r>
            <a:r>
              <a:rPr lang="sr-Cyrl-RS" sz="2600" dirty="0" smtClean="0"/>
              <a:t>. Нема ни професор, ни научник, ништа од многобројних титула. </a:t>
            </a:r>
            <a:r>
              <a:rPr lang="sr-Cyrl-RS" sz="2600" b="1" i="1" u="sng" dirty="0" smtClean="0"/>
              <a:t>У његовој скромности лежала је његова величина</a:t>
            </a:r>
            <a:r>
              <a:rPr lang="sr-Cyrl-RS" sz="2600" dirty="0" smtClean="0"/>
              <a:t>.</a:t>
            </a:r>
          </a:p>
          <a:p>
            <a:r>
              <a:rPr lang="sr-Cyrl-RS" sz="2600" dirty="0" smtClean="0"/>
              <a:t>На овој конференцији Пупин користи своје велико пријатељство са америчким председником </a:t>
            </a:r>
            <a:r>
              <a:rPr lang="sr-Cyrl-RS" sz="2600" dirty="0" err="1" smtClean="0"/>
              <a:t>Вудро</a:t>
            </a:r>
            <a:r>
              <a:rPr lang="sr-Cyrl-RS" sz="2600" dirty="0" smtClean="0"/>
              <a:t> Вилсоном и обезбеђује границе  Србији како му диктира Јован Цвијић.</a:t>
            </a:r>
          </a:p>
          <a:p>
            <a:endParaRPr lang="en-US" sz="2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05" y="198304"/>
            <a:ext cx="3468540" cy="216173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148" y="177222"/>
            <a:ext cx="3470428" cy="2182813"/>
          </a:xfrm>
          <a:prstGeom prst="rect">
            <a:avLst/>
          </a:prstGeom>
        </p:spPr>
      </p:pic>
      <p:pic>
        <p:nvPicPr>
          <p:cNvPr id="6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227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44063" y="1609478"/>
            <a:ext cx="10515600" cy="5585822"/>
          </a:xfrm>
        </p:spPr>
        <p:txBody>
          <a:bodyPr/>
          <a:lstStyle/>
          <a:p>
            <a:r>
              <a:rPr lang="sr-Cyrl-RS" dirty="0" smtClean="0"/>
              <a:t>Примена звука и његових модалитета у пракси</a:t>
            </a:r>
            <a:r>
              <a:rPr lang="sr-Latn-RS" dirty="0" smtClean="0"/>
              <a:t>  </a:t>
            </a:r>
            <a:r>
              <a:rPr lang="sr-Cyrl-RS" dirty="0" smtClean="0"/>
              <a:t>од стране </a:t>
            </a:r>
            <a:br>
              <a:rPr lang="sr-Cyrl-RS" dirty="0" smtClean="0"/>
            </a:br>
            <a:r>
              <a:rPr lang="sr-Cyrl-RS" dirty="0" smtClean="0"/>
              <a:t>Михајла Пупина, </a:t>
            </a:r>
            <a:r>
              <a:rPr lang="sr-Cyrl-RS" dirty="0" err="1" smtClean="0"/>
              <a:t>Рустема</a:t>
            </a:r>
            <a:r>
              <a:rPr lang="sr-Cyrl-RS" dirty="0" smtClean="0"/>
              <a:t> </a:t>
            </a:r>
            <a:r>
              <a:rPr lang="sr-Cyrl-RS" dirty="0" err="1" smtClean="0"/>
              <a:t>Сејдића</a:t>
            </a:r>
            <a:r>
              <a:rPr lang="sr-Cyrl-RS" dirty="0" smtClean="0"/>
              <a:t> и сензора звука за дечија колица</a:t>
            </a:r>
            <a:endParaRPr lang="en-US" dirty="0"/>
          </a:p>
        </p:txBody>
      </p:sp>
      <p:pic>
        <p:nvPicPr>
          <p:cNvPr id="2050" name="Picture 2" descr="Zvuk: Kako se deli zvuk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82" y="3373883"/>
            <a:ext cx="5839889" cy="228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261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glas-javnosti.rs/uploads/images/1/2021_01_29/tes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3" y="3633537"/>
            <a:ext cx="2148563" cy="297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Čuvar mesta za sadržaj 2"/>
          <p:cNvSpPr>
            <a:spLocks noGrp="1"/>
          </p:cNvSpPr>
          <p:nvPr>
            <p:ph idx="1"/>
          </p:nvPr>
        </p:nvSpPr>
        <p:spPr>
          <a:xfrm>
            <a:off x="252663" y="202497"/>
            <a:ext cx="9131969" cy="3431040"/>
          </a:xfrm>
        </p:spPr>
        <p:txBody>
          <a:bodyPr>
            <a:noAutofit/>
          </a:bodyPr>
          <a:lstStyle/>
          <a:p>
            <a:r>
              <a:rPr lang="sr-Cyrl-RS" sz="2200" dirty="0" smtClean="0"/>
              <a:t>Учићемо и од Николе Тесле, једног интелектуалног џина, америчког проналазача српског порекла. Рођен је на територији данашње Хрватске у </a:t>
            </a:r>
            <a:r>
              <a:rPr lang="sr-Cyrl-RS" sz="2200" dirty="0" err="1" smtClean="0"/>
              <a:t>личком</a:t>
            </a:r>
            <a:r>
              <a:rPr lang="sr-Cyrl-RS" sz="2200" dirty="0" smtClean="0"/>
              <a:t> селу Смиљану код Госпића у </a:t>
            </a:r>
            <a:r>
              <a:rPr lang="sr-Cyrl-RS" sz="2200" dirty="0" err="1" smtClean="0"/>
              <a:t>Лици</a:t>
            </a:r>
            <a:r>
              <a:rPr lang="sr-Cyrl-RS" sz="2200" dirty="0" smtClean="0"/>
              <a:t> око поноћи између 9</a:t>
            </a:r>
            <a:r>
              <a:rPr lang="sr-Latn-RS" sz="2200" dirty="0" smtClean="0"/>
              <a:t>.</a:t>
            </a:r>
            <a:r>
              <a:rPr lang="sr-Cyrl-RS" sz="2200" dirty="0" smtClean="0"/>
              <a:t> и 10</a:t>
            </a:r>
            <a:r>
              <a:rPr lang="sr-Latn-RS" sz="2200" dirty="0" smtClean="0"/>
              <a:t>.</a:t>
            </a:r>
            <a:r>
              <a:rPr lang="sr-Cyrl-RS" sz="2200" dirty="0" smtClean="0"/>
              <a:t> јула 1856</a:t>
            </a:r>
            <a:r>
              <a:rPr lang="sr-Latn-RS" sz="2200" dirty="0" smtClean="0"/>
              <a:t>.</a:t>
            </a:r>
            <a:r>
              <a:rPr lang="sr-Cyrl-RS" sz="2200" dirty="0" smtClean="0"/>
              <a:t> године по страховитој и незапамћеној грмљавини и олуји.</a:t>
            </a:r>
            <a:endParaRPr lang="sr-Latn-RS" sz="2200" dirty="0" smtClean="0"/>
          </a:p>
          <a:p>
            <a:r>
              <a:rPr lang="sr-Cyrl-RS" sz="2200" dirty="0" smtClean="0"/>
              <a:t>18 маја 1917.године Тесла прима златну медаљу за откриће </a:t>
            </a:r>
            <a:r>
              <a:rPr lang="sr-Cyrl-RS" sz="2200" dirty="0" err="1" smtClean="0"/>
              <a:t>полифазног</a:t>
            </a:r>
            <a:r>
              <a:rPr lang="sr-Cyrl-RS" sz="2200" dirty="0" smtClean="0"/>
              <a:t> система наизменичне струје. Те вечери, на свечаној додели признања бива изречена мисао која је окарактерисала целокупан његов допринос  човечанству: “ </a:t>
            </a:r>
            <a:r>
              <a:rPr lang="sr-Cyrl-RS" sz="2200" b="1" dirty="0" smtClean="0"/>
              <a:t>Када би једног момента престали да раде сви Теслини проналасци, индустрија би престала да ради, трамваји и возови би стали, градови би остали у мраку, а фабрике би биле мртве.“</a:t>
            </a:r>
            <a:endParaRPr lang="en-US" sz="2200" b="1" dirty="0"/>
          </a:p>
        </p:txBody>
      </p:sp>
      <p:pic>
        <p:nvPicPr>
          <p:cNvPr id="6" name="Picture 2" descr="https://upload.wikimedia.org/wikipedia/commons/thumb/6/60/Tesla_young.jpg/250px-Tesla_you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147" y="2486454"/>
            <a:ext cx="2344952" cy="302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kvir za tekst 1"/>
          <p:cNvSpPr txBox="1"/>
          <p:nvPr/>
        </p:nvSpPr>
        <p:spPr>
          <a:xfrm>
            <a:off x="9594147" y="5690933"/>
            <a:ext cx="2344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/>
              <a:t>Никола </a:t>
            </a:r>
            <a:r>
              <a:rPr lang="sr-Cyrl-RS" dirty="0" smtClean="0"/>
              <a:t>Тесла, </a:t>
            </a:r>
            <a:r>
              <a:rPr lang="sr-Cyrl-RS" dirty="0"/>
              <a:t>1879, са 23 године </a:t>
            </a:r>
          </a:p>
          <a:p>
            <a:endParaRPr lang="sr-Latn-RS" dirty="0"/>
          </a:p>
        </p:txBody>
      </p:sp>
      <p:sp>
        <p:nvSpPr>
          <p:cNvPr id="8" name="Čuvar mesta za sadržaj 2"/>
          <p:cNvSpPr txBox="1">
            <a:spLocks/>
          </p:cNvSpPr>
          <p:nvPr/>
        </p:nvSpPr>
        <p:spPr>
          <a:xfrm>
            <a:off x="2610741" y="3659415"/>
            <a:ext cx="6665606" cy="2428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200" dirty="0" smtClean="0"/>
              <a:t>Учићемо од човека светског значаја за развој науке и технологије у </a:t>
            </a:r>
            <a:r>
              <a:rPr lang="en-US" sz="2200" dirty="0" smtClean="0"/>
              <a:t>XX</a:t>
            </a:r>
            <a:r>
              <a:rPr lang="sr-Cyrl-RS" sz="2200" dirty="0" smtClean="0"/>
              <a:t> веку и једног од аутентичних хероја општег  људског напретка. </a:t>
            </a:r>
          </a:p>
          <a:p>
            <a:r>
              <a:rPr lang="sr-Cyrl-RS" sz="2200" dirty="0" smtClean="0"/>
              <a:t> Иначе он је за себе говорио да је Србин.</a:t>
            </a:r>
            <a:endParaRPr lang="en-US" sz="2200" dirty="0"/>
          </a:p>
        </p:txBody>
      </p:sp>
      <p:sp>
        <p:nvSpPr>
          <p:cNvPr id="9" name="Okvir za tekst 8"/>
          <p:cNvSpPr txBox="1"/>
          <p:nvPr/>
        </p:nvSpPr>
        <p:spPr>
          <a:xfrm>
            <a:off x="2494994" y="5249562"/>
            <a:ext cx="6573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200" dirty="0" smtClean="0"/>
              <a:t>Писмо Николе Тесле пријатељу, где он за себе каже:</a:t>
            </a:r>
          </a:p>
          <a:p>
            <a:r>
              <a:rPr lang="sr-Cyrl-RS" sz="2200" b="1" dirty="0"/>
              <a:t>“Ја сам Србин, нема везе где сам рођен. По мајци сам Србин</a:t>
            </a:r>
            <a:r>
              <a:rPr lang="sr-Cyrl-RS" sz="2200" b="1" dirty="0" smtClean="0"/>
              <a:t>“</a:t>
            </a:r>
            <a:endParaRPr lang="sr-Latn-RS" sz="2200" dirty="0"/>
          </a:p>
        </p:txBody>
      </p:sp>
    </p:spTree>
    <p:extLst>
      <p:ext uri="{BB962C8B-B14F-4D97-AF65-F5344CB8AC3E}">
        <p14:creationId xmlns:p14="http://schemas.microsoft.com/office/powerpoint/2010/main" val="17970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7403333" y="2506662"/>
            <a:ext cx="4688595" cy="4351338"/>
          </a:xfrm>
        </p:spPr>
        <p:txBody>
          <a:bodyPr/>
          <a:lstStyle/>
          <a:p>
            <a:r>
              <a:rPr lang="sr-Cyrl-RS" dirty="0" smtClean="0"/>
              <a:t>За откриће примене ултразвука  у откривању подморница као и за међусобну радио  комуникацију између пилота авиона Пупин је добио највеће признање америчког председника Вилсона!</a:t>
            </a:r>
            <a:endParaRPr lang="en-US" dirty="0"/>
          </a:p>
        </p:txBody>
      </p:sp>
      <p:pic>
        <p:nvPicPr>
          <p:cNvPr id="4" name="Picture 2" descr="Image result for примена ултразвука за откриванје подморн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3271"/>
            <a:ext cx="7383770" cy="505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134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97525" y="4965427"/>
            <a:ext cx="10515600" cy="1787914"/>
          </a:xfrm>
        </p:spPr>
        <p:txBody>
          <a:bodyPr>
            <a:normAutofit lnSpcReduction="10000"/>
          </a:bodyPr>
          <a:lstStyle/>
          <a:p>
            <a:r>
              <a:rPr lang="sr-Cyrl-RS" sz="2600" dirty="0" smtClean="0"/>
              <a:t>Михајло Пупин је 23. априла 1915. године седео на првом састанку </a:t>
            </a:r>
            <a:r>
              <a:rPr lang="sr-Cyrl-RS" sz="2600" b="1" i="1" u="sng" dirty="0" smtClean="0"/>
              <a:t>Националног саветодавног комитета за аеронаутику</a:t>
            </a:r>
            <a:r>
              <a:rPr lang="sr-Cyrl-RS" sz="2600" dirty="0" smtClean="0"/>
              <a:t>  у Канцеларији Секретара рата, чиме је постао један од дванаесторице људи оснивача НАСА-е. Имао је функцију председавајућег  </a:t>
            </a:r>
            <a:r>
              <a:rPr lang="sr-Cyrl-RS" sz="2600" dirty="0" err="1" smtClean="0"/>
              <a:t>Подкомитета</a:t>
            </a:r>
            <a:r>
              <a:rPr lang="sr-Cyrl-RS" sz="2600" dirty="0" smtClean="0"/>
              <a:t> </a:t>
            </a:r>
            <a:r>
              <a:rPr lang="sr-Cyrl-RS" sz="2600" b="1" i="1" u="sng" dirty="0" smtClean="0"/>
              <a:t>за комуникације ваздухоплова.</a:t>
            </a:r>
          </a:p>
          <a:p>
            <a:endParaRPr lang="en-US" sz="2600" b="1" i="1" u="sng" dirty="0"/>
          </a:p>
        </p:txBody>
      </p:sp>
      <p:pic>
        <p:nvPicPr>
          <p:cNvPr id="3074" name="Picture 2" descr="Mihajlo Pupin na prvom zasedanju NASA (1915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8"/>
          <a:stretch/>
        </p:blipFill>
        <p:spPr bwMode="auto">
          <a:xfrm>
            <a:off x="706002" y="55076"/>
            <a:ext cx="7765970" cy="479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989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847421" y="2302528"/>
            <a:ext cx="6585205" cy="3922692"/>
          </a:xfrm>
        </p:spPr>
        <p:txBody>
          <a:bodyPr>
            <a:noAutofit/>
          </a:bodyPr>
          <a:lstStyle/>
          <a:p>
            <a:r>
              <a:rPr lang="sr-Cyrl-RS" sz="2600" dirty="0" smtClean="0"/>
              <a:t> У својој аутобиографији Пупин је открио да идеје за своје генијалне проналаске понео из свог пастирског детињства у свом родном </a:t>
            </a:r>
            <a:r>
              <a:rPr lang="sr-Cyrl-RS" sz="2600" dirty="0" err="1" smtClean="0"/>
              <a:t>Идвору</a:t>
            </a:r>
            <a:r>
              <a:rPr lang="sr-Cyrl-RS" sz="2600" dirty="0" smtClean="0"/>
              <a:t>. </a:t>
            </a:r>
          </a:p>
          <a:p>
            <a:r>
              <a:rPr lang="sr-Cyrl-RS" sz="2600" dirty="0" smtClean="0"/>
              <a:t>Заправо, коришћење акустичких таласа за откривање подморница, било је засновано на треперењу ножева забодених у земљу за комуникацију пастира који су ловили лопове!</a:t>
            </a:r>
            <a:endParaRPr lang="en-US" sz="2600" dirty="0"/>
          </a:p>
        </p:txBody>
      </p:sp>
      <p:pic>
        <p:nvPicPr>
          <p:cNvPr id="4098" name="Picture 2" descr="https://www.vreme.com/g/images/928364_motkazu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7" y="1134734"/>
            <a:ext cx="4134223" cy="546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056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8/81/Bundesarchiv_DVM_10_Bild-23-61-17%2C_Untergang_der_%22Lusitania%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062" y="2893804"/>
            <a:ext cx="6001697" cy="388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Лузитаниа први пут стиже у Њујорк 13. септембар 1907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3" b="6475"/>
          <a:stretch/>
        </p:blipFill>
        <p:spPr bwMode="auto">
          <a:xfrm>
            <a:off x="0" y="2893805"/>
            <a:ext cx="6234208" cy="390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ugaonik 3"/>
          <p:cNvSpPr/>
          <p:nvPr/>
        </p:nvSpPr>
        <p:spPr>
          <a:xfrm>
            <a:off x="515676" y="548044"/>
            <a:ext cx="839697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Arial" panose="020B0604020202020204" pitchFamily="34" charset="0"/>
              </a:rPr>
              <a:t>Торпедована </a:t>
            </a:r>
            <a:r>
              <a:rPr lang="ru-RU" sz="2600" dirty="0">
                <a:latin typeface="Arial" panose="020B0604020202020204" pitchFamily="34" charset="0"/>
              </a:rPr>
              <a:t>и </a:t>
            </a:r>
            <a:r>
              <a:rPr lang="ru-RU" sz="2600" dirty="0" smtClean="0">
                <a:latin typeface="Arial" panose="020B0604020202020204" pitchFamily="34" charset="0"/>
              </a:rPr>
              <a:t>потопљена Лузитанија </a:t>
            </a:r>
            <a:r>
              <a:rPr lang="ru-RU" sz="2600" dirty="0">
                <a:latin typeface="Arial" panose="020B0604020202020204" pitchFamily="34" charset="0"/>
              </a:rPr>
              <a:t>од немачке подморнице </a:t>
            </a:r>
            <a:r>
              <a:rPr lang="ru-RU" sz="2600" i="1" dirty="0" smtClean="0">
                <a:latin typeface="Arial" panose="020B0604020202020204" pitchFamily="34" charset="0"/>
              </a:rPr>
              <a:t>У-20</a:t>
            </a:r>
            <a:r>
              <a:rPr lang="ru-RU" sz="2600" dirty="0" smtClean="0">
                <a:latin typeface="Arial" panose="020B0604020202020204" pitchFamily="34" charset="0"/>
              </a:rPr>
              <a:t> крај ирске обале </a:t>
            </a:r>
            <a:r>
              <a:rPr lang="ru-RU" sz="2600" dirty="0">
                <a:latin typeface="Arial" panose="020B0604020202020204" pitchFamily="34" charset="0"/>
              </a:rPr>
              <a:t>7. маја 1915., што је био повод </a:t>
            </a:r>
            <a:r>
              <a:rPr lang="ru-RU" sz="2600" dirty="0" smtClean="0">
                <a:latin typeface="Arial" panose="020B0604020202020204" pitchFamily="34" charset="0"/>
              </a:rPr>
              <a:t>за улазак Сједињених Америчких Држава у Први светски рат.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120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9728" y="620606"/>
            <a:ext cx="9782060" cy="132556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600" dirty="0" smtClean="0">
                <a:latin typeface="+mn-lt"/>
              </a:rPr>
              <a:t>Председник САД </a:t>
            </a:r>
            <a:r>
              <a:rPr lang="sr-Cyrl-RS" sz="2600" dirty="0" err="1" smtClean="0">
                <a:latin typeface="+mn-lt"/>
              </a:rPr>
              <a:t>Вудро</a:t>
            </a:r>
            <a:r>
              <a:rPr lang="sr-Cyrl-RS" sz="2600" dirty="0" smtClean="0">
                <a:latin typeface="+mn-lt"/>
              </a:rPr>
              <a:t> Вилсон учинио је преседан - издао је наређење да се 28. јуна 1918. године, на четврту годишњицу напада Аустроугарске на Србију, на свим јавним институцијама у Америци постави српска застава.</a:t>
            </a:r>
            <a:endParaRPr lang="en-US" sz="2600" dirty="0">
              <a:latin typeface="+mn-lt"/>
            </a:endParaRPr>
          </a:p>
        </p:txBody>
      </p:sp>
      <p:pic>
        <p:nvPicPr>
          <p:cNvPr id="4" name="Picture 8" descr="http://www.nspm.rs/images/stories/00/jedin/1/1Vdk9lMaHR0cDovL29jZG4uZXUvaW1hZ2VzL3B1bHNjbXMvT1dNN01EQV8vYzgyYmE1MjVhNzdkMDk4NzQwOGYyYTBiMGU2NTI4NDIuanBlZ5GTAs0C5ACBoT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31" y="2346224"/>
            <a:ext cx="7739730" cy="443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148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77609" y="4500714"/>
            <a:ext cx="10515600" cy="2252625"/>
          </a:xfrm>
        </p:spPr>
        <p:txBody>
          <a:bodyPr>
            <a:normAutofit fontScale="92500"/>
          </a:bodyPr>
          <a:lstStyle/>
          <a:p>
            <a:r>
              <a:rPr lang="sr-Cyrl-RS" dirty="0" err="1" smtClean="0"/>
              <a:t>Рустим</a:t>
            </a:r>
            <a:r>
              <a:rPr lang="sr-Cyrl-RS" dirty="0" smtClean="0"/>
              <a:t> </a:t>
            </a:r>
            <a:r>
              <a:rPr lang="sr-Cyrl-RS" dirty="0" err="1" smtClean="0"/>
              <a:t>Сејдић</a:t>
            </a:r>
            <a:r>
              <a:rPr lang="sr-Cyrl-RS" dirty="0" smtClean="0"/>
              <a:t> (из </a:t>
            </a:r>
            <a:r>
              <a:rPr lang="sr-Cyrl-RS" dirty="0" err="1" smtClean="0"/>
              <a:t>Бојника</a:t>
            </a:r>
            <a:r>
              <a:rPr lang="sr-Cyrl-RS" dirty="0" smtClean="0"/>
              <a:t> код Лесковца, носилац Албанске споменице 1915/1916), био је трубач Гвозденог пука српске војске у Првом светском рату. </a:t>
            </a:r>
          </a:p>
          <a:p>
            <a:r>
              <a:rPr lang="sr-Cyrl-RS" dirty="0" smtClean="0"/>
              <a:t>У ноћи између 29. и 30. октобра у време битке на Кајмакчалану, свира прво јуриш српске војске, а затим свира повлачење бугарске војске.</a:t>
            </a:r>
            <a:endParaRPr lang="en-US" dirty="0"/>
          </a:p>
        </p:txBody>
      </p:sp>
      <p:pic>
        <p:nvPicPr>
          <p:cNvPr id="5122" name="Picture 2" descr="https://www.koprijanradio.com/wp-content/uploads/2018/06/2f6832535f86e84d489afb3c92460a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9" y="0"/>
            <a:ext cx="605790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6449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42862" y="5226394"/>
            <a:ext cx="10515600" cy="1086271"/>
          </a:xfrm>
        </p:spPr>
        <p:txBody>
          <a:bodyPr/>
          <a:lstStyle/>
          <a:p>
            <a:r>
              <a:rPr lang="sr-Cyrl-RS" dirty="0" smtClean="0"/>
              <a:t>Љуљање дечијих колица активирањем сензора за звук </a:t>
            </a:r>
            <a:br>
              <a:rPr lang="sr-Cyrl-RS" dirty="0" smtClean="0"/>
            </a:br>
            <a:r>
              <a:rPr lang="sr-Cyrl-RS" dirty="0" smtClean="0"/>
              <a:t>(плач бебе) - </a:t>
            </a:r>
            <a:r>
              <a:rPr lang="sr-Cyrl-RS" b="1" dirty="0" smtClean="0"/>
              <a:t>Мали патент</a:t>
            </a:r>
            <a:r>
              <a:rPr lang="sr-Cyrl-RS" dirty="0" smtClean="0"/>
              <a:t>.</a:t>
            </a:r>
            <a:endParaRPr lang="en-US" dirty="0"/>
          </a:p>
        </p:txBody>
      </p:sp>
      <p:pic>
        <p:nvPicPr>
          <p:cNvPr id="6146" name="Picture 2" descr="Najbolja kolica za bebe| Koja dečija kolica kupiti u 2020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62" y="267887"/>
            <a:ext cx="91059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303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ragan\Slike Predavanja\bori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-9915"/>
            <a:ext cx="12192001" cy="6867915"/>
          </a:xfrm>
          <a:prstGeom prst="rect">
            <a:avLst/>
          </a:prstGeom>
          <a:noFill/>
        </p:spPr>
      </p:pic>
      <p:sp>
        <p:nvSpPr>
          <p:cNvPr id="6" name="Okvir za tekst 5"/>
          <p:cNvSpPr txBox="1"/>
          <p:nvPr/>
        </p:nvSpPr>
        <p:spPr>
          <a:xfrm>
            <a:off x="409725" y="2335457"/>
            <a:ext cx="8227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6000" dirty="0" smtClean="0">
                <a:solidFill>
                  <a:srgbClr val="FF0000"/>
                </a:solidFill>
              </a:rPr>
              <a:t>ХВАЛА НА ПАЖЊИ!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5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02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400" y="457200"/>
            <a:ext cx="5181600" cy="1600200"/>
          </a:xfrm>
        </p:spPr>
        <p:txBody>
          <a:bodyPr>
            <a:normAutofit lnSpcReduction="10000"/>
          </a:bodyPr>
          <a:lstStyle/>
          <a:p>
            <a:r>
              <a:rPr lang="sr-Cyrl-RS" sz="1800" dirty="0"/>
              <a:t>Име и презиме: </a:t>
            </a:r>
            <a:r>
              <a:rPr lang="sr-Cyrl-RS" sz="1800" b="1" dirty="0"/>
              <a:t>Никола Тесла</a:t>
            </a:r>
          </a:p>
          <a:p>
            <a:r>
              <a:rPr lang="sr-Cyrl-RS" sz="1800" dirty="0"/>
              <a:t>Датум рођења: 10. јул 1856.</a:t>
            </a:r>
          </a:p>
          <a:p>
            <a:r>
              <a:rPr lang="sr-Cyrl-RS" sz="1800" dirty="0"/>
              <a:t>Место рођења: Смиљан - Лика</a:t>
            </a:r>
            <a:br>
              <a:rPr lang="sr-Cyrl-RS" sz="1800" dirty="0"/>
            </a:br>
            <a:r>
              <a:rPr lang="sr-Cyrl-RS" sz="1800" dirty="0"/>
              <a:t>Датум смрти: 7. јануар 1943. (86 год.)</a:t>
            </a:r>
          </a:p>
          <a:p>
            <a:r>
              <a:rPr lang="sr-Cyrl-RS" sz="1800" dirty="0"/>
              <a:t>Место смрти: Њујорк, САД</a:t>
            </a:r>
            <a:endParaRPr lang="en-US" sz="1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 l="3750" t="19271" r="30000" b="14844"/>
          <a:stretch>
            <a:fillRect/>
          </a:stretch>
        </p:blipFill>
        <p:spPr bwMode="auto">
          <a:xfrm>
            <a:off x="348343" y="2311532"/>
            <a:ext cx="5486400" cy="454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Users\User\Desktop\Medicinska fizika predavanje(2)\413px-Nikola_Tesla_Memorial_Cen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7729" y="2311532"/>
            <a:ext cx="5417068" cy="4546469"/>
          </a:xfrm>
          <a:prstGeom prst="rect">
            <a:avLst/>
          </a:prstGeom>
          <a:noFill/>
        </p:spPr>
      </p:pic>
      <p:pic>
        <p:nvPicPr>
          <p:cNvPr id="6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3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ografija Nikole Tes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154" y="2266903"/>
            <a:ext cx="2934015" cy="393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cnikolatesla.hr/images/uploads/MILUTIN.gif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89781"/>
            <a:ext cx="2071258" cy="305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ografija Nikole Tes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r="7077"/>
          <a:stretch/>
        </p:blipFill>
        <p:spPr bwMode="auto">
          <a:xfrm>
            <a:off x="7690864" y="2634173"/>
            <a:ext cx="3449569" cy="301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Čuvar mesta za sadržaj 2"/>
          <p:cNvSpPr txBox="1">
            <a:spLocks/>
          </p:cNvSpPr>
          <p:nvPr/>
        </p:nvSpPr>
        <p:spPr>
          <a:xfrm>
            <a:off x="838200" y="543601"/>
            <a:ext cx="8642684" cy="1701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400" smtClean="0"/>
              <a:t>Никола </a:t>
            </a:r>
            <a:r>
              <a:rPr lang="sr-Cyrl-RS" sz="2400" dirty="0" smtClean="0"/>
              <a:t>Тесла потиче из православне породице. </a:t>
            </a:r>
          </a:p>
          <a:p>
            <a:r>
              <a:rPr lang="sr-Cyrl-RS" sz="2400" dirty="0" smtClean="0"/>
              <a:t>Његов отац Милутин био је православни свештеник, а </a:t>
            </a:r>
            <a:r>
              <a:rPr lang="sr-Cyrl-RS" sz="2400" smtClean="0"/>
              <a:t>мајка Георгина</a:t>
            </a:r>
            <a:r>
              <a:rPr lang="sr-Latn-RS" sz="2400" smtClean="0"/>
              <a:t> </a:t>
            </a:r>
            <a:r>
              <a:rPr lang="sr-Cyrl-RS" sz="2400" smtClean="0"/>
              <a:t>(Ђука</a:t>
            </a:r>
            <a:r>
              <a:rPr lang="sr-Cyrl-RS" sz="2400" dirty="0" smtClean="0"/>
              <a:t>) такође потиче из православне свештеничке породице Мандића.</a:t>
            </a:r>
            <a:endParaRPr lang="en-US" sz="2400" dirty="0"/>
          </a:p>
        </p:txBody>
      </p:sp>
      <p:sp>
        <p:nvSpPr>
          <p:cNvPr id="7" name="Okvir za tekst 6"/>
          <p:cNvSpPr txBox="1"/>
          <p:nvPr/>
        </p:nvSpPr>
        <p:spPr>
          <a:xfrm>
            <a:off x="838201" y="5992297"/>
            <a:ext cx="207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Милутин Тесла</a:t>
            </a:r>
            <a:endParaRPr lang="en-US" dirty="0"/>
          </a:p>
        </p:txBody>
      </p:sp>
      <p:sp>
        <p:nvSpPr>
          <p:cNvPr id="8" name="Okvir za tekst 7"/>
          <p:cNvSpPr txBox="1"/>
          <p:nvPr/>
        </p:nvSpPr>
        <p:spPr>
          <a:xfrm>
            <a:off x="7690864" y="5994086"/>
            <a:ext cx="344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Георгина Тесла</a:t>
            </a:r>
            <a:endParaRPr lang="en-US" dirty="0"/>
          </a:p>
        </p:txBody>
      </p:sp>
      <p:sp>
        <p:nvSpPr>
          <p:cNvPr id="9" name="Okvir za tekst 8"/>
          <p:cNvSpPr txBox="1"/>
          <p:nvPr/>
        </p:nvSpPr>
        <p:spPr>
          <a:xfrm>
            <a:off x="3833155" y="6220003"/>
            <a:ext cx="293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Никола Тесла</a:t>
            </a:r>
            <a:endParaRPr lang="en-US" dirty="0"/>
          </a:p>
        </p:txBody>
      </p:sp>
      <p:pic>
        <p:nvPicPr>
          <p:cNvPr id="11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4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52401"/>
            <a:ext cx="7543800" cy="1371600"/>
          </a:xfrm>
        </p:spPr>
        <p:txBody>
          <a:bodyPr>
            <a:noAutofit/>
          </a:bodyPr>
          <a:lstStyle/>
          <a:p>
            <a:r>
              <a:rPr lang="sr-Cyrl-RS" sz="2400" dirty="0"/>
              <a:t>Никола Тесла је </a:t>
            </a:r>
            <a:r>
              <a:rPr lang="sr-Cyrl-RS" sz="2400" b="1" dirty="0"/>
              <a:t>Србин. </a:t>
            </a:r>
            <a:r>
              <a:rPr lang="sr-Cyrl-RS" sz="2400" dirty="0"/>
              <a:t>Крштен</a:t>
            </a:r>
            <a:r>
              <a:rPr lang="sr-Cyrl-RS" sz="2400" b="1" dirty="0"/>
              <a:t> </a:t>
            </a:r>
            <a:r>
              <a:rPr lang="sr-Cyrl-RS" sz="2400" dirty="0"/>
              <a:t>је</a:t>
            </a:r>
            <a:r>
              <a:rPr lang="en-US" sz="2400" dirty="0"/>
              <a:t> </a:t>
            </a:r>
            <a:r>
              <a:rPr lang="sr-Cyrl-RS" sz="2400" dirty="0"/>
              <a:t>у</a:t>
            </a:r>
            <a:r>
              <a:rPr lang="en-US" sz="2400" dirty="0"/>
              <a:t> </a:t>
            </a:r>
            <a:r>
              <a:rPr lang="sr-Cyrl-RS" sz="2400" dirty="0"/>
              <a:t>српској</a:t>
            </a:r>
            <a:r>
              <a:rPr lang="en-US" sz="2400" dirty="0"/>
              <a:t> </a:t>
            </a:r>
            <a:r>
              <a:rPr lang="sr-Cyrl-RS" sz="2400" dirty="0"/>
              <a:t>православној</a:t>
            </a:r>
            <a:r>
              <a:rPr lang="en-US" sz="2400" dirty="0"/>
              <a:t> </a:t>
            </a:r>
            <a:r>
              <a:rPr lang="sr-Cyrl-RS" sz="2400" dirty="0"/>
              <a:t>Цркви</a:t>
            </a:r>
            <a:r>
              <a:rPr lang="en-US" sz="2400" dirty="0"/>
              <a:t> </a:t>
            </a:r>
            <a:r>
              <a:rPr lang="sr-Cyrl-RS" sz="2400" dirty="0"/>
              <a:t>Св</a:t>
            </a:r>
            <a:r>
              <a:rPr lang="en-US" sz="2400" dirty="0"/>
              <a:t>. </a:t>
            </a:r>
            <a:r>
              <a:rPr lang="sr-Cyrl-RS" sz="2400" dirty="0"/>
              <a:t>Петра</a:t>
            </a:r>
            <a:r>
              <a:rPr lang="en-US" sz="2400" dirty="0"/>
              <a:t> </a:t>
            </a:r>
            <a:r>
              <a:rPr lang="sr-Cyrl-RS" sz="2400" dirty="0"/>
              <a:t>и</a:t>
            </a:r>
            <a:r>
              <a:rPr lang="en-US" sz="2400" dirty="0"/>
              <a:t> </a:t>
            </a:r>
            <a:r>
              <a:rPr lang="sr-Cyrl-RS" sz="2400" dirty="0"/>
              <a:t>Павла</a:t>
            </a:r>
            <a:r>
              <a:rPr lang="en-US" sz="2400" dirty="0"/>
              <a:t> </a:t>
            </a:r>
            <a:r>
              <a:rPr lang="sr-Cyrl-RS" sz="2400" dirty="0"/>
              <a:t>у</a:t>
            </a:r>
            <a:r>
              <a:rPr lang="en-US" sz="2400" dirty="0"/>
              <a:t> </a:t>
            </a:r>
            <a:r>
              <a:rPr lang="sr-Cyrl-RS" sz="2400" dirty="0"/>
              <a:t>Смиљану</a:t>
            </a:r>
            <a:r>
              <a:rPr lang="en-US" sz="2400" dirty="0"/>
              <a:t>.</a:t>
            </a:r>
          </a:p>
        </p:txBody>
      </p:sp>
      <p:pic>
        <p:nvPicPr>
          <p:cNvPr id="5122" name="Picture 2" descr="C:\Users\User\Desktop\Medicinska fizika predavanje(2)\t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5249" y="1676401"/>
            <a:ext cx="7364755" cy="4829175"/>
          </a:xfrm>
          <a:prstGeom prst="rect">
            <a:avLst/>
          </a:prstGeom>
          <a:noFill/>
        </p:spPr>
      </p:pic>
      <p:pic>
        <p:nvPicPr>
          <p:cNvPr id="6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1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790" y="842211"/>
            <a:ext cx="6412832" cy="5823284"/>
          </a:xfrm>
        </p:spPr>
        <p:txBody>
          <a:bodyPr>
            <a:noAutofit/>
          </a:bodyPr>
          <a:lstStyle/>
          <a:p>
            <a:r>
              <a:rPr lang="sr-Cyrl-RS" sz="2400" dirty="0" smtClean="0">
                <a:latin typeface="+mn-lt"/>
              </a:rPr>
              <a:t>Породица Теслина води порекло из западне Србије и дала је подједнак број официра и свештеника. Теслина крсна слава је Свети Ђорђе</a:t>
            </a:r>
            <a:r>
              <a:rPr lang="sr-Cyrl-RS" sz="2400" smtClean="0">
                <a:latin typeface="+mn-lt"/>
              </a:rPr>
              <a:t>. </a:t>
            </a:r>
            <a:r>
              <a:rPr lang="sr-Latn-RS" sz="2400" smtClean="0">
                <a:latin typeface="+mn-lt"/>
              </a:rPr>
              <a:t/>
            </a:r>
            <a:br>
              <a:rPr lang="sr-Latn-RS" sz="2400" smtClean="0">
                <a:latin typeface="+mn-lt"/>
              </a:rPr>
            </a:br>
            <a:r>
              <a:rPr lang="sr-Latn-RS" sz="2400">
                <a:latin typeface="+mn-lt"/>
              </a:rPr>
              <a:t/>
            </a:r>
            <a:br>
              <a:rPr lang="sr-Latn-RS" sz="2400">
                <a:latin typeface="+mn-lt"/>
              </a:rPr>
            </a:br>
            <a:r>
              <a:rPr lang="sr-Cyrl-RS" sz="2400" smtClean="0">
                <a:latin typeface="+mn-lt"/>
              </a:rPr>
              <a:t>Никола </a:t>
            </a:r>
            <a:r>
              <a:rPr lang="sr-Cyrl-RS" sz="2400" dirty="0" smtClean="0">
                <a:latin typeface="+mn-lt"/>
              </a:rPr>
              <a:t>Тесла првих дана јуна </a:t>
            </a:r>
            <a:r>
              <a:rPr lang="sr-Cyrl-RS" sz="2400" smtClean="0">
                <a:latin typeface="+mn-lt"/>
              </a:rPr>
              <a:t>1892.</a:t>
            </a:r>
            <a:r>
              <a:rPr lang="sr-Latn-RS" sz="2400" smtClean="0">
                <a:latin typeface="+mn-lt"/>
              </a:rPr>
              <a:t> </a:t>
            </a:r>
            <a:r>
              <a:rPr lang="sr-Cyrl-RS" sz="2400" smtClean="0">
                <a:latin typeface="+mn-lt"/>
              </a:rPr>
              <a:t>године </a:t>
            </a:r>
            <a:r>
              <a:rPr lang="sr-Cyrl-RS" sz="2400" dirty="0" smtClean="0">
                <a:latin typeface="+mn-lt"/>
              </a:rPr>
              <a:t>у Пешти је </a:t>
            </a:r>
            <a:r>
              <a:rPr lang="sr-Cyrl-RS" sz="2400" smtClean="0">
                <a:latin typeface="+mn-lt"/>
              </a:rPr>
              <a:t>изјавио:</a:t>
            </a:r>
            <a:r>
              <a:rPr lang="sr-Latn-RS" sz="2400" smtClean="0">
                <a:latin typeface="+mn-lt"/>
              </a:rPr>
              <a:t/>
            </a:r>
            <a:br>
              <a:rPr lang="sr-Latn-RS" sz="2400" smtClean="0">
                <a:latin typeface="+mn-lt"/>
              </a:rPr>
            </a:br>
            <a:r>
              <a:rPr lang="sr-Latn-RS" sz="2400" smtClean="0">
                <a:latin typeface="+mn-lt"/>
              </a:rPr>
              <a:t>- </a:t>
            </a:r>
            <a:r>
              <a:rPr lang="sr-Cyrl-RS" sz="2400" smtClean="0">
                <a:latin typeface="+mn-lt"/>
              </a:rPr>
              <a:t>“Колјевка </a:t>
            </a:r>
            <a:r>
              <a:rPr lang="sr-Cyrl-RS" sz="2400" dirty="0" smtClean="0">
                <a:latin typeface="+mn-lt"/>
              </a:rPr>
              <a:t>мојих </a:t>
            </a:r>
            <a:r>
              <a:rPr lang="sr-Cyrl-RS" sz="2400" dirty="0" err="1" smtClean="0">
                <a:latin typeface="+mn-lt"/>
              </a:rPr>
              <a:t>дједова</a:t>
            </a:r>
            <a:r>
              <a:rPr lang="sr-Cyrl-RS" sz="2400" dirty="0" smtClean="0">
                <a:latin typeface="+mn-lt"/>
              </a:rPr>
              <a:t> је Краљевина </a:t>
            </a:r>
            <a:r>
              <a:rPr lang="sr-Cyrl-RS" sz="2400" smtClean="0">
                <a:latin typeface="+mn-lt"/>
              </a:rPr>
              <a:t>Србија….!</a:t>
            </a:r>
            <a:r>
              <a:rPr lang="sr-Latn-RS" sz="2400" smtClean="0">
                <a:latin typeface="+mn-lt"/>
              </a:rPr>
              <a:t>“</a:t>
            </a:r>
            <a:r>
              <a:rPr lang="sr-Cyrl-RS" sz="2400" dirty="0" smtClean="0">
                <a:latin typeface="+mn-lt"/>
              </a:rPr>
              <a:t/>
            </a:r>
            <a:br>
              <a:rPr lang="sr-Cyrl-RS" sz="2400" dirty="0" smtClean="0">
                <a:latin typeface="+mn-lt"/>
              </a:rPr>
            </a:br>
            <a:r>
              <a:rPr lang="sr-Cyrl-RS" sz="2400">
                <a:latin typeface="+mn-lt"/>
              </a:rPr>
              <a:t/>
            </a:r>
            <a:br>
              <a:rPr lang="sr-Cyrl-RS" sz="2400">
                <a:latin typeface="+mn-lt"/>
              </a:rPr>
            </a:br>
            <a:r>
              <a:rPr lang="sr-Cyrl-RS" sz="2400" smtClean="0">
                <a:latin typeface="+mn-lt"/>
              </a:rPr>
              <a:t>На </a:t>
            </a:r>
            <a:r>
              <a:rPr lang="sr-Cyrl-RS" sz="2400" dirty="0" smtClean="0">
                <a:latin typeface="+mn-lt"/>
              </a:rPr>
              <a:t>питање новинара К. </a:t>
            </a:r>
            <a:r>
              <a:rPr lang="sr-Cyrl-RS" sz="2400" dirty="0" err="1" smtClean="0">
                <a:latin typeface="+mn-lt"/>
              </a:rPr>
              <a:t>Мофета</a:t>
            </a:r>
            <a:r>
              <a:rPr lang="sr-Cyrl-RS" sz="2400" dirty="0" smtClean="0">
                <a:latin typeface="+mn-lt"/>
              </a:rPr>
              <a:t> </a:t>
            </a:r>
            <a:r>
              <a:rPr lang="sr-Cyrl-RS" sz="2400" smtClean="0">
                <a:latin typeface="+mn-lt"/>
              </a:rPr>
              <a:t>1896.</a:t>
            </a:r>
            <a:r>
              <a:rPr lang="sr-Latn-RS" sz="2400" smtClean="0">
                <a:latin typeface="+mn-lt"/>
              </a:rPr>
              <a:t> </a:t>
            </a:r>
            <a:r>
              <a:rPr lang="sr-Cyrl-RS" sz="2400" smtClean="0">
                <a:latin typeface="+mn-lt"/>
              </a:rPr>
              <a:t>године, </a:t>
            </a:r>
            <a:r>
              <a:rPr lang="sr-Cyrl-RS" sz="2400" dirty="0" smtClean="0">
                <a:latin typeface="+mn-lt"/>
              </a:rPr>
              <a:t>колико језика говори, Никола Тесла је </a:t>
            </a:r>
            <a:r>
              <a:rPr lang="sr-Cyrl-RS" sz="2400" smtClean="0">
                <a:latin typeface="+mn-lt"/>
              </a:rPr>
              <a:t>одговорио:</a:t>
            </a:r>
            <a:r>
              <a:rPr lang="sr-Latn-RS" sz="2400" smtClean="0">
                <a:latin typeface="+mn-lt"/>
              </a:rPr>
              <a:t/>
            </a:r>
            <a:br>
              <a:rPr lang="sr-Latn-RS" sz="2400" smtClean="0">
                <a:latin typeface="+mn-lt"/>
              </a:rPr>
            </a:br>
            <a:r>
              <a:rPr lang="sr-Latn-RS" sz="2400" smtClean="0">
                <a:latin typeface="+mn-lt"/>
              </a:rPr>
              <a:t>- </a:t>
            </a:r>
            <a:r>
              <a:rPr lang="sr-Cyrl-RS" sz="2400" smtClean="0">
                <a:latin typeface="+mn-lt"/>
              </a:rPr>
              <a:t>“Не </a:t>
            </a:r>
            <a:r>
              <a:rPr lang="sr-Cyrl-RS" sz="2400" dirty="0" smtClean="0">
                <a:latin typeface="+mn-lt"/>
              </a:rPr>
              <a:t>баш много, шест или седам или осам, али је мој отац био </a:t>
            </a:r>
            <a:r>
              <a:rPr lang="sr-Cyrl-RS" sz="2400" smtClean="0">
                <a:latin typeface="+mn-lt"/>
              </a:rPr>
              <a:t>велики лингвиста. </a:t>
            </a:r>
            <a:r>
              <a:rPr lang="sr-Cyrl-RS" sz="2400" dirty="0" smtClean="0">
                <a:latin typeface="+mn-lt"/>
              </a:rPr>
              <a:t>Он је говорио осамнаест језика. Осим тога, он је био изванредан </a:t>
            </a:r>
            <a:r>
              <a:rPr lang="sr-Cyrl-RS" sz="2400" smtClean="0">
                <a:latin typeface="+mn-lt"/>
              </a:rPr>
              <a:t>математичар.</a:t>
            </a:r>
            <a:r>
              <a:rPr lang="sr-Latn-RS" sz="2400" smtClean="0">
                <a:latin typeface="+mn-lt"/>
              </a:rPr>
              <a:t>“</a:t>
            </a:r>
            <a:endParaRPr lang="en-US" sz="2400" dirty="0">
              <a:latin typeface="+mn-lt"/>
            </a:endParaRPr>
          </a:p>
        </p:txBody>
      </p:sp>
      <p:pic>
        <p:nvPicPr>
          <p:cNvPr id="2052" name="Picture 4" descr="Porodica Nikole Tes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671" y="2020854"/>
            <a:ext cx="5246329" cy="483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8969" y="324853"/>
            <a:ext cx="6368716" cy="6172200"/>
          </a:xfrm>
        </p:spPr>
        <p:txBody>
          <a:bodyPr>
            <a:noAutofit/>
          </a:bodyPr>
          <a:lstStyle/>
          <a:p>
            <a:r>
              <a:rPr lang="sr-Cyrl-RS" sz="2400" smtClean="0">
                <a:latin typeface="+mn-lt"/>
              </a:rPr>
              <a:t>Читајући  </a:t>
            </a:r>
            <a:r>
              <a:rPr lang="sr-Cyrl-RS" sz="2400" dirty="0" smtClean="0">
                <a:latin typeface="+mn-lt"/>
              </a:rPr>
              <a:t>Теслину аутобиографију, чини нам се да је све оно што га је учинило великим, наследио од своје мајке. </a:t>
            </a:r>
            <a:r>
              <a:rPr lang="sr-Cyrl-RS" sz="2400" smtClean="0">
                <a:latin typeface="+mn-lt"/>
              </a:rPr>
              <a:t/>
            </a:r>
            <a:br>
              <a:rPr lang="sr-Cyrl-RS" sz="2400" smtClean="0">
                <a:latin typeface="+mn-lt"/>
              </a:rPr>
            </a:br>
            <a:r>
              <a:rPr lang="sr-Latn-RS" sz="2400" smtClean="0">
                <a:latin typeface="+mn-lt"/>
              </a:rPr>
              <a:t/>
            </a:r>
            <a:br>
              <a:rPr lang="sr-Latn-RS" sz="2400" smtClean="0">
                <a:latin typeface="+mn-lt"/>
              </a:rPr>
            </a:br>
            <a:r>
              <a:rPr lang="sr-Cyrl-RS" sz="2400" smtClean="0">
                <a:latin typeface="+mn-lt"/>
              </a:rPr>
              <a:t>Тесла </a:t>
            </a:r>
            <a:r>
              <a:rPr lang="sr-Cyrl-RS" sz="2400" dirty="0" smtClean="0">
                <a:latin typeface="+mn-lt"/>
              </a:rPr>
              <a:t>о мајци </a:t>
            </a:r>
            <a:r>
              <a:rPr lang="sr-Cyrl-RS" sz="2400" smtClean="0">
                <a:latin typeface="+mn-lt"/>
              </a:rPr>
              <a:t>каже:</a:t>
            </a:r>
            <a:r>
              <a:rPr lang="sr-Latn-RS" sz="2400" smtClean="0">
                <a:latin typeface="+mn-lt"/>
              </a:rPr>
              <a:t/>
            </a:r>
            <a:br>
              <a:rPr lang="sr-Latn-RS" sz="2400" smtClean="0">
                <a:latin typeface="+mn-lt"/>
              </a:rPr>
            </a:br>
            <a:r>
              <a:rPr lang="sr-Latn-RS" sz="2400" smtClean="0">
                <a:latin typeface="+mn-lt"/>
              </a:rPr>
              <a:t>- </a:t>
            </a:r>
            <a:r>
              <a:rPr lang="sr-Cyrl-RS" sz="2400" smtClean="0">
                <a:latin typeface="+mn-lt"/>
              </a:rPr>
              <a:t>“Моја </a:t>
            </a:r>
            <a:r>
              <a:rPr lang="sr-Cyrl-RS" sz="2400" dirty="0" smtClean="0">
                <a:latin typeface="+mn-lt"/>
              </a:rPr>
              <a:t>мајка је потицала из једне од  најстаријих породица у нашем крају и припадала је лози изумитеља. </a:t>
            </a:r>
            <a:r>
              <a:rPr lang="sr-Cyrl-RS" sz="2400" dirty="0" err="1" smtClean="0">
                <a:latin typeface="+mn-lt"/>
              </a:rPr>
              <a:t>Изумила</a:t>
            </a:r>
            <a:r>
              <a:rPr lang="sr-Cyrl-RS" sz="2400" dirty="0" smtClean="0">
                <a:latin typeface="+mn-lt"/>
              </a:rPr>
              <a:t> је и конструисала свакојаке направе и алатке, ткала је најлепше шаре од вуне које је сама </a:t>
            </a:r>
            <a:r>
              <a:rPr lang="sr-Cyrl-RS" sz="2400" smtClean="0">
                <a:latin typeface="+mn-lt"/>
              </a:rPr>
              <a:t>прела.</a:t>
            </a:r>
            <a:r>
              <a:rPr lang="sr-Latn-RS" sz="2400" smtClean="0">
                <a:latin typeface="+mn-lt"/>
              </a:rPr>
              <a:t>“</a:t>
            </a:r>
            <a:r>
              <a:rPr lang="sr-Cyrl-RS" sz="2400" smtClean="0">
                <a:latin typeface="+mn-lt"/>
              </a:rPr>
              <a:t/>
            </a:r>
            <a:br>
              <a:rPr lang="sr-Cyrl-RS" sz="2400" smtClean="0">
                <a:latin typeface="+mn-lt"/>
              </a:rPr>
            </a:br>
            <a:r>
              <a:rPr lang="sr-Latn-RS" sz="2400" dirty="0">
                <a:latin typeface="+mn-lt"/>
              </a:rPr>
              <a:t/>
            </a:r>
            <a:br>
              <a:rPr lang="sr-Latn-RS" sz="2400" dirty="0">
                <a:latin typeface="+mn-lt"/>
              </a:rPr>
            </a:br>
            <a:r>
              <a:rPr lang="sr-Cyrl-RS" sz="2400" smtClean="0">
                <a:latin typeface="+mn-lt"/>
              </a:rPr>
              <a:t>Када </a:t>
            </a:r>
            <a:r>
              <a:rPr lang="sr-Cyrl-RS" sz="2400" dirty="0" smtClean="0">
                <a:latin typeface="+mn-lt"/>
              </a:rPr>
              <a:t>је постао светски признати научник, он је искрено веровао да је све таленте и способности наследио од своје </a:t>
            </a:r>
            <a:r>
              <a:rPr lang="sr-Cyrl-RS" sz="2400" smtClean="0">
                <a:latin typeface="+mn-lt"/>
              </a:rPr>
              <a:t>мајке </a:t>
            </a:r>
            <a:r>
              <a:rPr lang="sr-Latn-RS" sz="2400" smtClean="0">
                <a:latin typeface="+mn-lt"/>
              </a:rPr>
              <a:t/>
            </a:r>
            <a:br>
              <a:rPr lang="sr-Latn-RS" sz="2400" smtClean="0">
                <a:latin typeface="+mn-lt"/>
              </a:rPr>
            </a:br>
            <a:r>
              <a:rPr lang="sr-Cyrl-RS" sz="2400" smtClean="0">
                <a:latin typeface="+mn-lt"/>
              </a:rPr>
              <a:t>Георгине-Ђуке. И</a:t>
            </a:r>
            <a:r>
              <a:rPr lang="sr-Latn-RS" sz="2400" smtClean="0">
                <a:latin typeface="+mn-lt"/>
              </a:rPr>
              <a:t> </a:t>
            </a:r>
            <a:r>
              <a:rPr lang="sr-Cyrl-RS" sz="2400" dirty="0" smtClean="0">
                <a:latin typeface="+mn-lt"/>
              </a:rPr>
              <a:t>тада је </a:t>
            </a:r>
            <a:r>
              <a:rPr lang="sr-Cyrl-RS" sz="2400" smtClean="0">
                <a:latin typeface="+mn-lt"/>
              </a:rPr>
              <a:t>написао:</a:t>
            </a:r>
            <a:r>
              <a:rPr lang="sr-Latn-RS" sz="2400" smtClean="0">
                <a:latin typeface="+mn-lt"/>
              </a:rPr>
              <a:t/>
            </a:r>
            <a:br>
              <a:rPr lang="sr-Latn-RS" sz="2400" smtClean="0">
                <a:latin typeface="+mn-lt"/>
              </a:rPr>
            </a:br>
            <a:r>
              <a:rPr lang="sr-Latn-RS" sz="2400">
                <a:latin typeface="+mn-lt"/>
              </a:rPr>
              <a:t>-</a:t>
            </a:r>
            <a:r>
              <a:rPr lang="sr-Cyrl-RS" sz="2400" smtClean="0">
                <a:latin typeface="+mn-lt"/>
              </a:rPr>
              <a:t>“Кад </a:t>
            </a:r>
            <a:r>
              <a:rPr lang="sr-Cyrl-RS" sz="2400" dirty="0" smtClean="0">
                <a:latin typeface="+mn-lt"/>
              </a:rPr>
              <a:t>је већ била навршила шездесет година, прсти су јој били још увек тако еластични да је могла да свеже три чвора на </a:t>
            </a:r>
            <a:r>
              <a:rPr lang="sr-Cyrl-RS" sz="2400" smtClean="0">
                <a:latin typeface="+mn-lt"/>
              </a:rPr>
              <a:t>трепавици…“</a:t>
            </a:r>
            <a:endParaRPr lang="en-US" sz="2400" dirty="0">
              <a:latin typeface="+mn-lt"/>
            </a:endParaRPr>
          </a:p>
        </p:txBody>
      </p:sp>
      <p:pic>
        <p:nvPicPr>
          <p:cNvPr id="2052" name="Picture 4" descr="Porodica Nikole Tes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671" y="2020854"/>
            <a:ext cx="5246329" cy="483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1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Medicinska fizika predavanje(2)\Tesla_1000x0.png"/>
          <p:cNvPicPr>
            <a:picLocks noChangeAspect="1" noChangeArrowheads="1"/>
          </p:cNvPicPr>
          <p:nvPr/>
        </p:nvPicPr>
        <p:blipFill>
          <a:blip r:embed="rId2"/>
          <a:srcRect l="-2000" r="3818"/>
          <a:stretch>
            <a:fillRect/>
          </a:stretch>
        </p:blipFill>
        <p:spPr bwMode="auto">
          <a:xfrm>
            <a:off x="581891" y="413657"/>
            <a:ext cx="9351818" cy="6008915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609600"/>
            <a:ext cx="37338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dirty="0" smtClean="0"/>
              <a:t>  </a:t>
            </a:r>
            <a:r>
              <a:rPr lang="sr-Cyrl-RS" sz="2200" b="1" dirty="0">
                <a:solidFill>
                  <a:schemeClr val="bg1"/>
                </a:solidFill>
              </a:rPr>
              <a:t>Никола</a:t>
            </a:r>
            <a:r>
              <a:rPr lang="vi-VN" sz="2200" b="1" dirty="0">
                <a:solidFill>
                  <a:schemeClr val="bg1"/>
                </a:solidFill>
              </a:rPr>
              <a:t> </a:t>
            </a:r>
            <a:r>
              <a:rPr lang="sr-Cyrl-RS" sz="2200" b="1" dirty="0">
                <a:solidFill>
                  <a:schemeClr val="bg1"/>
                </a:solidFill>
              </a:rPr>
              <a:t>Тесла</a:t>
            </a:r>
            <a:r>
              <a:rPr lang="vi-VN" sz="2200" b="1" dirty="0">
                <a:solidFill>
                  <a:schemeClr val="bg1"/>
                </a:solidFill>
              </a:rPr>
              <a:t> </a:t>
            </a:r>
            <a:r>
              <a:rPr lang="sr-Cyrl-RS" sz="2200" dirty="0">
                <a:solidFill>
                  <a:schemeClr val="bg1"/>
                </a:solidFill>
              </a:rPr>
              <a:t>је</a:t>
            </a:r>
            <a:r>
              <a:rPr lang="vi-VN" sz="2200" dirty="0">
                <a:solidFill>
                  <a:schemeClr val="bg1"/>
                </a:solidFill>
              </a:rPr>
              <a:t> </a:t>
            </a:r>
            <a:r>
              <a:rPr lang="sr-Cyrl-RS" sz="2200" dirty="0">
                <a:solidFill>
                  <a:schemeClr val="bg1"/>
                </a:solidFill>
              </a:rPr>
              <a:t>био</a:t>
            </a:r>
            <a:r>
              <a:rPr lang="vi-VN" sz="2200" dirty="0">
                <a:solidFill>
                  <a:schemeClr val="bg1"/>
                </a:solidFill>
              </a:rPr>
              <a:t> </a:t>
            </a:r>
            <a:r>
              <a:rPr lang="sr-Cyrl-RS" sz="2200" dirty="0">
                <a:solidFill>
                  <a:schemeClr val="bg1"/>
                </a:solidFill>
              </a:rPr>
              <a:t>бриљантан</a:t>
            </a:r>
            <a:r>
              <a:rPr lang="vi-VN" sz="2200" dirty="0">
                <a:solidFill>
                  <a:schemeClr val="bg1"/>
                </a:solidFill>
              </a:rPr>
              <a:t> </a:t>
            </a:r>
            <a:r>
              <a:rPr lang="sr-Cyrl-RS" sz="2200" dirty="0">
                <a:solidFill>
                  <a:schemeClr val="bg1"/>
                </a:solidFill>
              </a:rPr>
              <a:t>проналазач</a:t>
            </a:r>
            <a:r>
              <a:rPr lang="vi-VN" sz="2200" dirty="0">
                <a:solidFill>
                  <a:schemeClr val="bg1"/>
                </a:solidFill>
              </a:rPr>
              <a:t>, </a:t>
            </a:r>
            <a:r>
              <a:rPr lang="sr-Cyrl-RS" sz="2200" dirty="0">
                <a:solidFill>
                  <a:schemeClr val="bg1"/>
                </a:solidFill>
              </a:rPr>
              <a:t>научник</a:t>
            </a:r>
            <a:r>
              <a:rPr lang="vi-VN" sz="2200" dirty="0">
                <a:solidFill>
                  <a:schemeClr val="bg1"/>
                </a:solidFill>
              </a:rPr>
              <a:t> </a:t>
            </a:r>
            <a:r>
              <a:rPr lang="sr-Cyrl-RS" sz="2200" dirty="0">
                <a:solidFill>
                  <a:schemeClr val="bg1"/>
                </a:solidFill>
              </a:rPr>
              <a:t>и</a:t>
            </a:r>
            <a:r>
              <a:rPr lang="vi-VN" sz="2200" dirty="0">
                <a:solidFill>
                  <a:schemeClr val="bg1"/>
                </a:solidFill>
              </a:rPr>
              <a:t> </a:t>
            </a:r>
            <a:r>
              <a:rPr lang="sr-Cyrl-RS" sz="2200" dirty="0">
                <a:solidFill>
                  <a:schemeClr val="bg1"/>
                </a:solidFill>
              </a:rPr>
              <a:t>инжењер</a:t>
            </a:r>
            <a:r>
              <a:rPr lang="vi-VN" sz="2200" dirty="0">
                <a:solidFill>
                  <a:schemeClr val="bg1"/>
                </a:solidFill>
              </a:rPr>
              <a:t> </a:t>
            </a:r>
            <a:r>
              <a:rPr lang="sr-Cyrl-RS" sz="2200" dirty="0">
                <a:solidFill>
                  <a:schemeClr val="bg1"/>
                </a:solidFill>
              </a:rPr>
              <a:t>који</a:t>
            </a:r>
            <a:r>
              <a:rPr lang="vi-VN" sz="2200" dirty="0">
                <a:solidFill>
                  <a:schemeClr val="bg1"/>
                </a:solidFill>
              </a:rPr>
              <a:t> </a:t>
            </a:r>
            <a:r>
              <a:rPr lang="sr-Cyrl-RS" sz="2200" dirty="0">
                <a:solidFill>
                  <a:schemeClr val="bg1"/>
                </a:solidFill>
              </a:rPr>
              <a:t>је</a:t>
            </a:r>
            <a:r>
              <a:rPr lang="vi-VN" sz="2200" dirty="0">
                <a:solidFill>
                  <a:schemeClr val="bg1"/>
                </a:solidFill>
              </a:rPr>
              <a:t> </a:t>
            </a:r>
            <a:r>
              <a:rPr lang="sr-Cyrl-RS" sz="2200" dirty="0">
                <a:solidFill>
                  <a:schemeClr val="bg1"/>
                </a:solidFill>
              </a:rPr>
              <a:t>заслужан</a:t>
            </a:r>
            <a:r>
              <a:rPr lang="vi-VN" sz="2200" dirty="0">
                <a:solidFill>
                  <a:schemeClr val="bg1"/>
                </a:solidFill>
              </a:rPr>
              <a:t> </a:t>
            </a:r>
            <a:r>
              <a:rPr lang="sr-Cyrl-RS" sz="2200" dirty="0">
                <a:solidFill>
                  <a:schemeClr val="bg1"/>
                </a:solidFill>
              </a:rPr>
              <a:t>за</a:t>
            </a:r>
            <a:r>
              <a:rPr lang="vi-VN" sz="2200" dirty="0">
                <a:solidFill>
                  <a:schemeClr val="bg1"/>
                </a:solidFill>
              </a:rPr>
              <a:t> </a:t>
            </a:r>
            <a:r>
              <a:rPr lang="sr-Cyrl-RS" sz="2200" dirty="0">
                <a:solidFill>
                  <a:schemeClr val="bg1"/>
                </a:solidFill>
              </a:rPr>
              <a:t>више</a:t>
            </a:r>
            <a:r>
              <a:rPr lang="vi-VN" sz="2200" dirty="0">
                <a:solidFill>
                  <a:schemeClr val="bg1"/>
                </a:solidFill>
              </a:rPr>
              <a:t> </a:t>
            </a:r>
            <a:r>
              <a:rPr lang="sr-Cyrl-RS" sz="2200" dirty="0">
                <a:solidFill>
                  <a:schemeClr val="bg1"/>
                </a:solidFill>
              </a:rPr>
              <a:t>од</a:t>
            </a:r>
            <a:r>
              <a:rPr lang="vi-VN" sz="2200" dirty="0">
                <a:solidFill>
                  <a:schemeClr val="bg1"/>
                </a:solidFill>
              </a:rPr>
              <a:t> 700 </a:t>
            </a:r>
            <a:r>
              <a:rPr lang="sr-Cyrl-RS" sz="2200" dirty="0">
                <a:solidFill>
                  <a:schemeClr val="bg1"/>
                </a:solidFill>
              </a:rPr>
              <a:t>проналазака</a:t>
            </a:r>
            <a:r>
              <a:rPr lang="vi-VN" sz="2200" dirty="0">
                <a:solidFill>
                  <a:schemeClr val="bg1"/>
                </a:solidFill>
              </a:rPr>
              <a:t>. </a:t>
            </a:r>
            <a:r>
              <a:rPr lang="sr-Cyrl-RS" sz="2200" dirty="0">
                <a:solidFill>
                  <a:schemeClr val="bg1"/>
                </a:solidFill>
              </a:rPr>
              <a:t>Најпознатији</a:t>
            </a:r>
            <a:r>
              <a:rPr lang="vi-VN" sz="2200" dirty="0">
                <a:solidFill>
                  <a:schemeClr val="bg1"/>
                </a:solidFill>
              </a:rPr>
              <a:t> </a:t>
            </a:r>
            <a:r>
              <a:rPr lang="sr-Cyrl-RS" sz="2200" dirty="0">
                <a:solidFill>
                  <a:schemeClr val="bg1"/>
                </a:solidFill>
              </a:rPr>
              <a:t>је</a:t>
            </a:r>
            <a:r>
              <a:rPr lang="vi-VN" sz="2200" dirty="0">
                <a:solidFill>
                  <a:schemeClr val="bg1"/>
                </a:solidFill>
              </a:rPr>
              <a:t> </a:t>
            </a:r>
            <a:r>
              <a:rPr lang="sr-Cyrl-RS" sz="2200" dirty="0">
                <a:solidFill>
                  <a:schemeClr val="bg1"/>
                </a:solidFill>
              </a:rPr>
              <a:t>по</a:t>
            </a:r>
            <a:r>
              <a:rPr lang="vi-VN" sz="2200" dirty="0">
                <a:solidFill>
                  <a:schemeClr val="bg1"/>
                </a:solidFill>
              </a:rPr>
              <a:t> </a:t>
            </a:r>
            <a:r>
              <a:rPr lang="sr-Cyrl-RS" sz="2200" dirty="0">
                <a:solidFill>
                  <a:schemeClr val="bg1"/>
                </a:solidFill>
              </a:rPr>
              <a:t>открићу</a:t>
            </a:r>
            <a:r>
              <a:rPr lang="vi-VN" sz="2200" dirty="0">
                <a:solidFill>
                  <a:schemeClr val="bg1"/>
                </a:solidFill>
              </a:rPr>
              <a:t> </a:t>
            </a:r>
            <a:r>
              <a:rPr lang="sr-Cyrl-RS" sz="2200" dirty="0">
                <a:solidFill>
                  <a:schemeClr val="bg1"/>
                </a:solidFill>
              </a:rPr>
              <a:t>наизменичне</a:t>
            </a:r>
            <a:r>
              <a:rPr lang="vi-VN" sz="2200" dirty="0">
                <a:solidFill>
                  <a:schemeClr val="bg1"/>
                </a:solidFill>
              </a:rPr>
              <a:t> </a:t>
            </a:r>
            <a:r>
              <a:rPr lang="sr-Cyrl-RS" sz="2200" dirty="0">
                <a:solidFill>
                  <a:schemeClr val="bg1"/>
                </a:solidFill>
              </a:rPr>
              <a:t>струје</a:t>
            </a:r>
            <a:r>
              <a:rPr lang="vi-VN" sz="2200" dirty="0">
                <a:solidFill>
                  <a:schemeClr val="bg1"/>
                </a:solidFill>
              </a:rPr>
              <a:t>, </a:t>
            </a:r>
            <a:r>
              <a:rPr lang="sr-Cyrl-RS" sz="2200" dirty="0">
                <a:solidFill>
                  <a:schemeClr val="bg1"/>
                </a:solidFill>
              </a:rPr>
              <a:t>али</a:t>
            </a:r>
            <a:r>
              <a:rPr lang="vi-VN" sz="2200" dirty="0">
                <a:solidFill>
                  <a:schemeClr val="bg1"/>
                </a:solidFill>
              </a:rPr>
              <a:t> </a:t>
            </a:r>
            <a:r>
              <a:rPr lang="sr-Cyrl-RS" sz="2200" dirty="0">
                <a:solidFill>
                  <a:schemeClr val="bg1"/>
                </a:solidFill>
              </a:rPr>
              <a:t>његов</a:t>
            </a:r>
            <a:r>
              <a:rPr lang="vi-VN" sz="2200" dirty="0">
                <a:solidFill>
                  <a:schemeClr val="bg1"/>
                </a:solidFill>
              </a:rPr>
              <a:t> </a:t>
            </a:r>
            <a:r>
              <a:rPr lang="sr-Cyrl-RS" sz="2200" dirty="0">
                <a:solidFill>
                  <a:schemeClr val="bg1"/>
                </a:solidFill>
              </a:rPr>
              <a:t>рад</a:t>
            </a:r>
            <a:r>
              <a:rPr lang="vi-VN" sz="2200" dirty="0">
                <a:solidFill>
                  <a:schemeClr val="bg1"/>
                </a:solidFill>
              </a:rPr>
              <a:t> </a:t>
            </a:r>
            <a:r>
              <a:rPr lang="sr-Cyrl-RS" sz="2200" dirty="0">
                <a:solidFill>
                  <a:schemeClr val="bg1"/>
                </a:solidFill>
              </a:rPr>
              <a:t>је</a:t>
            </a:r>
            <a:r>
              <a:rPr lang="vi-VN" sz="2200" dirty="0">
                <a:solidFill>
                  <a:schemeClr val="bg1"/>
                </a:solidFill>
              </a:rPr>
              <a:t> </a:t>
            </a:r>
            <a:r>
              <a:rPr lang="sr-Cyrl-RS" sz="2200" dirty="0">
                <a:solidFill>
                  <a:schemeClr val="bg1"/>
                </a:solidFill>
              </a:rPr>
              <a:t>такође</a:t>
            </a:r>
            <a:r>
              <a:rPr lang="vi-VN" sz="2200" dirty="0">
                <a:solidFill>
                  <a:schemeClr val="bg1"/>
                </a:solidFill>
              </a:rPr>
              <a:t> </a:t>
            </a:r>
            <a:r>
              <a:rPr lang="sr-Cyrl-RS" sz="2200" dirty="0">
                <a:solidFill>
                  <a:schemeClr val="bg1"/>
                </a:solidFill>
              </a:rPr>
              <a:t>допринео</a:t>
            </a:r>
            <a:r>
              <a:rPr lang="vi-VN" sz="2200" dirty="0">
                <a:solidFill>
                  <a:schemeClr val="bg1"/>
                </a:solidFill>
              </a:rPr>
              <a:t> </a:t>
            </a:r>
            <a:r>
              <a:rPr lang="sr-Cyrl-RS" sz="2200" dirty="0">
                <a:solidFill>
                  <a:schemeClr val="bg1"/>
                </a:solidFill>
              </a:rPr>
              <a:t>напретку</a:t>
            </a:r>
            <a:r>
              <a:rPr lang="vi-VN" sz="2200" dirty="0">
                <a:solidFill>
                  <a:schemeClr val="bg1"/>
                </a:solidFill>
              </a:rPr>
              <a:t> </a:t>
            </a:r>
            <a:r>
              <a:rPr lang="sr-Cyrl-RS" sz="2200" dirty="0">
                <a:solidFill>
                  <a:schemeClr val="bg1"/>
                </a:solidFill>
              </a:rPr>
              <a:t>на</a:t>
            </a:r>
            <a:r>
              <a:rPr lang="vi-VN" sz="2200" dirty="0">
                <a:solidFill>
                  <a:schemeClr val="bg1"/>
                </a:solidFill>
              </a:rPr>
              <a:t> </a:t>
            </a:r>
            <a:r>
              <a:rPr lang="sr-Cyrl-RS" sz="2200" dirty="0">
                <a:solidFill>
                  <a:schemeClr val="bg1"/>
                </a:solidFill>
              </a:rPr>
              <a:t>пољу</a:t>
            </a:r>
            <a:r>
              <a:rPr lang="vi-VN" sz="2200" dirty="0">
                <a:solidFill>
                  <a:schemeClr val="bg1"/>
                </a:solidFill>
              </a:rPr>
              <a:t> </a:t>
            </a:r>
            <a:r>
              <a:rPr lang="sr-Cyrl-RS" sz="2200" dirty="0">
                <a:solidFill>
                  <a:schemeClr val="bg1"/>
                </a:solidFill>
              </a:rPr>
              <a:t>бежичне</a:t>
            </a:r>
            <a:r>
              <a:rPr lang="vi-VN" sz="2200" dirty="0">
                <a:solidFill>
                  <a:schemeClr val="bg1"/>
                </a:solidFill>
              </a:rPr>
              <a:t> </a:t>
            </a:r>
            <a:r>
              <a:rPr lang="sr-Cyrl-RS" sz="2200" dirty="0">
                <a:solidFill>
                  <a:schemeClr val="bg1"/>
                </a:solidFill>
              </a:rPr>
              <a:t>комуникације</a:t>
            </a:r>
            <a:r>
              <a:rPr lang="vi-VN" sz="2200" dirty="0">
                <a:solidFill>
                  <a:schemeClr val="bg1"/>
                </a:solidFill>
              </a:rPr>
              <a:t>, </a:t>
            </a:r>
            <a:r>
              <a:rPr lang="sr-Cyrl-RS" sz="2200" dirty="0">
                <a:solidFill>
                  <a:schemeClr val="bg1"/>
                </a:solidFill>
              </a:rPr>
              <a:t>ласера</a:t>
            </a:r>
            <a:r>
              <a:rPr lang="vi-VN" sz="2200" dirty="0">
                <a:solidFill>
                  <a:schemeClr val="bg1"/>
                </a:solidFill>
              </a:rPr>
              <a:t>, x-</a:t>
            </a:r>
            <a:r>
              <a:rPr lang="sr-Cyrl-RS" sz="2200" dirty="0">
                <a:solidFill>
                  <a:schemeClr val="bg1"/>
                </a:solidFill>
              </a:rPr>
              <a:t>зрака</a:t>
            </a:r>
            <a:r>
              <a:rPr lang="vi-VN" sz="2200" dirty="0">
                <a:solidFill>
                  <a:schemeClr val="bg1"/>
                </a:solidFill>
              </a:rPr>
              <a:t>, </a:t>
            </a:r>
            <a:r>
              <a:rPr lang="sr-Cyrl-RS" sz="2200" dirty="0">
                <a:solidFill>
                  <a:schemeClr val="bg1"/>
                </a:solidFill>
              </a:rPr>
              <a:t>радара</a:t>
            </a:r>
            <a:r>
              <a:rPr lang="vi-VN" sz="2200" dirty="0">
                <a:solidFill>
                  <a:schemeClr val="bg1"/>
                </a:solidFill>
              </a:rPr>
              <a:t>, </a:t>
            </a:r>
            <a:r>
              <a:rPr lang="sr-Cyrl-RS" sz="2200" dirty="0">
                <a:solidFill>
                  <a:schemeClr val="bg1"/>
                </a:solidFill>
              </a:rPr>
              <a:t>расвете</a:t>
            </a:r>
            <a:r>
              <a:rPr lang="vi-VN" sz="2200" dirty="0">
                <a:solidFill>
                  <a:schemeClr val="bg1"/>
                </a:solidFill>
              </a:rPr>
              <a:t>, </a:t>
            </a:r>
            <a:r>
              <a:rPr lang="sr-Cyrl-RS" sz="2200" dirty="0">
                <a:solidFill>
                  <a:schemeClr val="bg1"/>
                </a:solidFill>
              </a:rPr>
              <a:t>роботике</a:t>
            </a:r>
            <a:r>
              <a:rPr lang="vi-VN" sz="2200" dirty="0">
                <a:solidFill>
                  <a:schemeClr val="bg1"/>
                </a:solidFill>
              </a:rPr>
              <a:t>, </a:t>
            </a:r>
            <a:r>
              <a:rPr lang="sr-Cyrl-RS" sz="2200" dirty="0">
                <a:solidFill>
                  <a:schemeClr val="bg1"/>
                </a:solidFill>
              </a:rPr>
              <a:t>итд</a:t>
            </a:r>
            <a:r>
              <a:rPr lang="vi-VN" sz="2200" dirty="0">
                <a:solidFill>
                  <a:schemeClr val="bg1"/>
                </a:solidFill>
              </a:rPr>
              <a:t>.</a:t>
            </a:r>
            <a:r>
              <a:rPr lang="vi-VN" dirty="0" smtClean="0">
                <a:solidFill>
                  <a:schemeClr val="bg1"/>
                </a:solidFill>
              </a:rPr>
              <a:t/>
            </a:r>
            <a:br>
              <a:rPr lang="vi-VN" dirty="0" smtClean="0">
                <a:solidFill>
                  <a:schemeClr val="bg1"/>
                </a:solidFill>
              </a:rPr>
            </a:br>
            <a:r>
              <a:rPr lang="vi-VN" dirty="0" smtClean="0">
                <a:solidFill>
                  <a:schemeClr val="bg1"/>
                </a:solidFill>
              </a:rPr>
              <a:t/>
            </a:r>
            <a:br>
              <a:rPr lang="vi-VN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 descr="https://www.pmf.kg.ac.rs/pub/4ee8657c669d6a0f375e8f52419daac6_06012018_124905/logopm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30" y="0"/>
            <a:ext cx="1803270" cy="18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25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3886</TotalTime>
  <Words>1569</Words>
  <Application>Microsoft Office PowerPoint</Application>
  <PresentationFormat>Široki ekran</PresentationFormat>
  <Paragraphs>108</Paragraphs>
  <Slides>37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tema</vt:lpstr>
      <vt:lpstr>Знање о прошлости је добра лекција за будућност</vt:lpstr>
      <vt:lpstr>Учићемо и од најбољих међу нама</vt:lpstr>
      <vt:lpstr>PowerPoint prezentacija</vt:lpstr>
      <vt:lpstr>PowerPoint prezentacija</vt:lpstr>
      <vt:lpstr>PowerPoint prezentacija</vt:lpstr>
      <vt:lpstr>PowerPoint prezentacija</vt:lpstr>
      <vt:lpstr>Породица Теслина води порекло из западне Србије и дала је подједнак број официра и свештеника. Теслина крсна слава је Свети Ђорђе.   Никола Тесла првих дана јуна 1892. године у Пешти је изјавио: - “Колјевка мојих дједова је Краљевина Србија….!“  На питање новинара К. Мофета 1896. године, колико језика говори, Никола Тесла је одговорио: - “Не баш много, шест или седам или осам, али је мој отац био велики лингвиста. Он је говорио осамнаест језика. Осим тога, он је био изванредан математичар.“</vt:lpstr>
      <vt:lpstr>Читајући  Теслину аутобиографију, чини нам се да је све оно што га је учинило великим, наследио од своје мајке.   Тесла о мајци каже: - “Моја мајка је потицала из једне од  најстаријих породица у нашем крају и припадала је лози изумитеља. Изумила је и конструисала свакојаке направе и алатке, ткала је најлепше шаре од вуне које је сама прела.“  Када је постао светски признати научник, он је искрено веровао да је све таленте и способности наследио од своје мајке  Георгине-Ђуке. И тада је написао: -“Кад је већ била навршила шездесет година, прсти су јој били још увек тако еластични да је могла да свеже три чвора на трепавици…“</vt:lpstr>
      <vt:lpstr>PowerPoint prezentacija</vt:lpstr>
      <vt:lpstr>Предвидео је данашње паметне телефоне, и то 1909. године! </vt:lpstr>
      <vt:lpstr>Тајмс је проценио да је ИQ српског генија могао да буде у распону од 160 до максималних 310.  </vt:lpstr>
      <vt:lpstr>PowerPoint prezentacija</vt:lpstr>
      <vt:lpstr>PowerPoint prezentacija</vt:lpstr>
      <vt:lpstr>Учићемо и од Михајла Пупина, родољуба, генија, дипломате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Председник САД Вудро Вилсон учинио је преседан - издао је наређење да се 28. јуна 1918. године, на четврту годишњицу напада Аустроугарске на Србију, на свим јавним институцијама у Америци постави српска застава.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MyPC</dc:creator>
  <cp:lastModifiedBy>MyPC</cp:lastModifiedBy>
  <cp:revision>149</cp:revision>
  <dcterms:created xsi:type="dcterms:W3CDTF">2021-02-17T10:40:33Z</dcterms:created>
  <dcterms:modified xsi:type="dcterms:W3CDTF">2021-02-26T09:05:09Z</dcterms:modified>
</cp:coreProperties>
</file>